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9144000" cy="6858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22" y="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8654" y="1972513"/>
            <a:ext cx="5266690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822916"/>
            <a:ext cx="8535670" cy="253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8170" y="575817"/>
            <a:ext cx="5415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МУНИЦИПАЛЬНОЕ </a:t>
            </a:r>
            <a:r>
              <a:rPr sz="1200" b="1" spc="-15" dirty="0">
                <a:latin typeface="Times New Roman"/>
                <a:cs typeface="Times New Roman"/>
              </a:rPr>
              <a:t>БЮДЖЕТНОЕ </a:t>
            </a:r>
            <a:r>
              <a:rPr sz="1200" b="1" spc="-25" dirty="0">
                <a:latin typeface="Times New Roman"/>
                <a:cs typeface="Times New Roman"/>
              </a:rPr>
              <a:t>ОБРАЗОВАТЕЛЬНОЕ </a:t>
            </a:r>
            <a:r>
              <a:rPr sz="1200" b="1" spc="-5" dirty="0">
                <a:latin typeface="Times New Roman"/>
                <a:cs typeface="Times New Roman"/>
              </a:rPr>
              <a:t>УЧРЕЖДЕНИЕ  </a:t>
            </a:r>
            <a:r>
              <a:rPr sz="1200" b="1" spc="-10" dirty="0">
                <a:latin typeface="Times New Roman"/>
                <a:cs typeface="Times New Roman"/>
              </a:rPr>
              <a:t>ДОПОЛНИТЕЛЬНОГО </a:t>
            </a:r>
            <a:r>
              <a:rPr sz="1200" b="1" spc="-25" dirty="0">
                <a:latin typeface="Times New Roman"/>
                <a:cs typeface="Times New Roman"/>
              </a:rPr>
              <a:t>ОБРАЗОВАНИЯ </a:t>
            </a:r>
            <a:r>
              <a:rPr sz="1200" b="1" spc="-5" dirty="0">
                <a:latin typeface="Times New Roman"/>
                <a:cs typeface="Times New Roman"/>
              </a:rPr>
              <a:t>«ДОМ </a:t>
            </a:r>
            <a:r>
              <a:rPr sz="1200" b="1" spc="-15" dirty="0">
                <a:latin typeface="Times New Roman"/>
                <a:cs typeface="Times New Roman"/>
              </a:rPr>
              <a:t>ДЕТСКОГО </a:t>
            </a:r>
            <a:r>
              <a:rPr sz="1200" b="1" spc="-10" dirty="0">
                <a:latin typeface="Times New Roman"/>
                <a:cs typeface="Times New Roman"/>
              </a:rPr>
              <a:t>ТВОРЧЕСТВА»  </a:t>
            </a:r>
            <a:r>
              <a:rPr sz="1200" b="1" spc="-5" dirty="0">
                <a:latin typeface="Times New Roman"/>
                <a:cs typeface="Times New Roman"/>
              </a:rPr>
              <a:t>ПЕРВОМАЙСКОГО </a:t>
            </a:r>
            <a:r>
              <a:rPr sz="1200" b="1" spc="-30" dirty="0">
                <a:latin typeface="Times New Roman"/>
                <a:cs typeface="Times New Roman"/>
              </a:rPr>
              <a:t>РАЙОНА </a:t>
            </a:r>
            <a:r>
              <a:rPr sz="1200" b="1" spc="-10" dirty="0">
                <a:latin typeface="Times New Roman"/>
                <a:cs typeface="Times New Roman"/>
              </a:rPr>
              <a:t>ТАМБОВСКОЙ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ОБЛАСТИ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1972513"/>
            <a:ext cx="57912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112395" algn="ctr">
              <a:lnSpc>
                <a:spcPct val="100000"/>
              </a:lnSpc>
              <a:spcBef>
                <a:spcPts val="95"/>
              </a:spcBef>
              <a:tabLst>
                <a:tab pos="3434715" algn="l"/>
              </a:tabLst>
            </a:pPr>
            <a:r>
              <a:rPr spc="-10" dirty="0"/>
              <a:t>ТВОРЧЕСКИЙ	</a:t>
            </a:r>
            <a:r>
              <a:rPr spc="-20" dirty="0"/>
              <a:t>ПРОЕКТ  </a:t>
            </a:r>
            <a:r>
              <a:rPr spc="-50" dirty="0"/>
              <a:t>ВЫЖИГАНИЕ </a:t>
            </a:r>
            <a:r>
              <a:rPr spc="-15" dirty="0"/>
              <a:t>ПО</a:t>
            </a:r>
            <a:r>
              <a:rPr spc="45" dirty="0"/>
              <a:t> </a:t>
            </a:r>
            <a:r>
              <a:rPr spc="-50" dirty="0" smtClean="0"/>
              <a:t>ДЕРЕВУ</a:t>
            </a:r>
            <a:r>
              <a:rPr lang="ru-RU" spc="-50" dirty="0" smtClean="0"/>
              <a:t/>
            </a:r>
            <a:br>
              <a:rPr lang="ru-RU" spc="-50" dirty="0" smtClean="0"/>
            </a:br>
            <a:r>
              <a:rPr lang="ru-RU" sz="2400" spc="-50" dirty="0" smtClean="0"/>
              <a:t>к программе «Сувенир» 3 группа обучения</a:t>
            </a:r>
            <a:endParaRPr sz="2400" spc="-50" dirty="0"/>
          </a:p>
        </p:txBody>
      </p:sp>
      <p:sp>
        <p:nvSpPr>
          <p:cNvPr id="6" name="object 6"/>
          <p:cNvSpPr/>
          <p:nvPr/>
        </p:nvSpPr>
        <p:spPr>
          <a:xfrm>
            <a:off x="1199714" y="3657600"/>
            <a:ext cx="3340608" cy="240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127" y="3657600"/>
            <a:ext cx="3425952" cy="2401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1439" y="607822"/>
            <a:ext cx="4033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ЭСКИЗЫ</a:t>
            </a:r>
            <a:r>
              <a:rPr spc="10" dirty="0"/>
              <a:t> </a:t>
            </a:r>
            <a:r>
              <a:rPr spc="-45" dirty="0"/>
              <a:t>ИЗДЕЛИЙ:</a:t>
            </a:r>
          </a:p>
        </p:txBody>
      </p:sp>
      <p:sp>
        <p:nvSpPr>
          <p:cNvPr id="4" name="object 4"/>
          <p:cNvSpPr/>
          <p:nvPr/>
        </p:nvSpPr>
        <p:spPr>
          <a:xfrm>
            <a:off x="45719" y="670559"/>
            <a:ext cx="3438144" cy="3633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1079" y="3669791"/>
            <a:ext cx="2703576" cy="3081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9344" y="3703320"/>
            <a:ext cx="2828544" cy="3011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6167" y="655319"/>
            <a:ext cx="3227831" cy="3401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33" y="248551"/>
            <a:ext cx="8856980" cy="6408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882" y="607822"/>
            <a:ext cx="661415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5" dirty="0"/>
              <a:t>ТЕХНОЛОГИЯ</a:t>
            </a:r>
            <a:r>
              <a:rPr spc="110" dirty="0"/>
              <a:t> </a:t>
            </a:r>
            <a:r>
              <a:rPr spc="-35" dirty="0"/>
              <a:t>ИЗГОТОВЛЕНИЯ: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06681"/>
              </p:ext>
            </p:extLst>
          </p:nvPr>
        </p:nvGraphicFramePr>
        <p:xfrm>
          <a:off x="298450" y="1547875"/>
          <a:ext cx="8587104" cy="502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/>
                <a:gridCol w="5836920"/>
                <a:gridCol w="2091054"/>
              </a:tblGrid>
              <a:tr h="640079"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Последовательность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выполнения</a:t>
                      </a:r>
                      <a:r>
                        <a:rPr sz="1800" b="1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работ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Инструменты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приспособления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Шаг 1.Выбираем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сюжет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будущей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картины.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Делаем 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эскиз,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который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поможет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нам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определить размеры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композицию.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Бумага,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карандаш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  <a:tr h="2285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Шаг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2.Нам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необходимо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зашкурить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всю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поверхность 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наждачной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бумагой.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обработки больших 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неровностей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используется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грубая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шкурка,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например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83820" algn="just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40.После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нее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дереве остаются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царапины, 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которые удаляются тонкой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шкуркой, например,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№ 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100.Удаляем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древесную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пыль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чистой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сухой</a:t>
                      </a:r>
                      <a:r>
                        <a:rPr sz="18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тряпкой.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Наждачная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ru-RU" sz="1800" b="1" spc="-25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b="1" spc="-25" dirty="0" err="1" smtClean="0">
                          <a:latin typeface="Times New Roman"/>
                          <a:cs typeface="Times New Roman"/>
                        </a:rPr>
                        <a:t>умага</a:t>
                      </a:r>
                      <a:r>
                        <a:rPr lang="ru-RU" sz="1800" b="1" spc="-25" dirty="0" smtClean="0">
                          <a:latin typeface="Times New Roman"/>
                          <a:cs typeface="Times New Roman"/>
                        </a:rPr>
                        <a:t>,  дощечка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  <a:tr h="1188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Шаг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Переносим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помощью копировальной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бумаги 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эскиз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подготовленную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нами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фанеру.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удобства 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эскиз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копировальную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бумагу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закрепляем</a:t>
                      </a:r>
                      <a:r>
                        <a:rPr sz="18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скотчем.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487045" marR="4781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нд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фанера,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48920" marR="2413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бумага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1187" y="974344"/>
          <a:ext cx="8354059" cy="5405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335"/>
                <a:gridCol w="5617210"/>
                <a:gridCol w="2088514"/>
              </a:tblGrid>
              <a:tr h="1463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72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Шаг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4.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Приступаем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выжиганию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рисунка. Сначала  выжигаем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крупные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детали,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фигуры,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затем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— 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мелкие.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Выжигатель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  <a:tr h="1314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Шаг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необходимости,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зачищаем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поверхность  мелкозернистой наждачной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бумагой. Удаляем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древесную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пыль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чистой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сухой</a:t>
                      </a:r>
                      <a:r>
                        <a:rPr sz="18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тряпкой.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94055" marR="451484" indent="-234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бумага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  <a:tr h="1314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521460" algn="l"/>
                          <a:tab pos="3350895" algn="l"/>
                          <a:tab pos="4375150" algn="l"/>
                          <a:tab pos="5412105" algn="l"/>
                        </a:tabLst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тельн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ю	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я	– 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шлифовку.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459740" marR="45148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бумага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Лак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дереву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  <a:tr h="1314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По желанию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можно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раскрасить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работу</a:t>
                      </a:r>
                      <a:r>
                        <a:rPr sz="1800" b="1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акриловыми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красками.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Акриловые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краски,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кисточка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0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566" y="607822"/>
            <a:ext cx="30359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ЗАКЛЮЧЕНИЕ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938655"/>
            <a:ext cx="8533765" cy="2951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lang="ru-RU" sz="3200" spc="-15" dirty="0" smtClean="0">
                <a:latin typeface="Times New Roman"/>
                <a:cs typeface="Times New Roman"/>
              </a:rPr>
              <a:t>Надеюсь, что вас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15" dirty="0" err="1" smtClean="0">
                <a:latin typeface="Times New Roman"/>
                <a:cs typeface="Times New Roman"/>
              </a:rPr>
              <a:t>увле</a:t>
            </a:r>
            <a:r>
              <a:rPr lang="ru-RU" sz="3200" spc="-15" dirty="0" smtClean="0">
                <a:latin typeface="Times New Roman"/>
                <a:cs typeface="Times New Roman"/>
              </a:rPr>
              <a:t>чет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столь кропотливый </a:t>
            </a:r>
            <a:r>
              <a:rPr sz="3200" spc="-5" dirty="0">
                <a:latin typeface="Times New Roman"/>
                <a:cs typeface="Times New Roman"/>
              </a:rPr>
              <a:t>и </a:t>
            </a:r>
            <a:r>
              <a:rPr sz="3200" spc="5" dirty="0">
                <a:latin typeface="Times New Roman"/>
                <a:cs typeface="Times New Roman"/>
              </a:rPr>
              <a:t>интересный  процесс </a:t>
            </a:r>
            <a:r>
              <a:rPr sz="3200" dirty="0">
                <a:latin typeface="Times New Roman"/>
                <a:cs typeface="Times New Roman"/>
              </a:rPr>
              <a:t>выжигания, за </a:t>
            </a:r>
            <a:r>
              <a:rPr sz="3200" spc="-40" dirty="0">
                <a:latin typeface="Times New Roman"/>
                <a:cs typeface="Times New Roman"/>
              </a:rPr>
              <a:t>которым </a:t>
            </a:r>
            <a:r>
              <a:rPr sz="3200" spc="-20" dirty="0">
                <a:latin typeface="Times New Roman"/>
                <a:cs typeface="Times New Roman"/>
              </a:rPr>
              <a:t>можно </a:t>
            </a:r>
            <a:r>
              <a:rPr sz="3200" spc="5" dirty="0">
                <a:latin typeface="Times New Roman"/>
                <a:cs typeface="Times New Roman"/>
              </a:rPr>
              <a:t>провести  </a:t>
            </a:r>
            <a:r>
              <a:rPr sz="3200" spc="-15" dirty="0">
                <a:latin typeface="Times New Roman"/>
                <a:cs typeface="Times New Roman"/>
              </a:rPr>
              <a:t>очень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много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времени. Причем </a:t>
            </a:r>
            <a:r>
              <a:rPr sz="3200" spc="5" dirty="0">
                <a:latin typeface="Times New Roman"/>
                <a:cs typeface="Times New Roman"/>
              </a:rPr>
              <a:t>провести </a:t>
            </a:r>
            <a:r>
              <a:rPr sz="3200" spc="-25" dirty="0">
                <a:latin typeface="Times New Roman"/>
                <a:cs typeface="Times New Roman"/>
              </a:rPr>
              <a:t>это  </a:t>
            </a:r>
            <a:r>
              <a:rPr sz="3200" spc="-5" dirty="0">
                <a:latin typeface="Times New Roman"/>
                <a:cs typeface="Times New Roman"/>
              </a:rPr>
              <a:t>время с </a:t>
            </a:r>
            <a:r>
              <a:rPr sz="3200" spc="-10" dirty="0">
                <a:latin typeface="Times New Roman"/>
                <a:cs typeface="Times New Roman"/>
              </a:rPr>
              <a:t>пользой </a:t>
            </a:r>
            <a:r>
              <a:rPr sz="3200" spc="-5" dirty="0">
                <a:latin typeface="Times New Roman"/>
                <a:cs typeface="Times New Roman"/>
              </a:rPr>
              <a:t>и </a:t>
            </a:r>
            <a:r>
              <a:rPr sz="3200" spc="-10" dirty="0">
                <a:latin typeface="Times New Roman"/>
                <a:cs typeface="Times New Roman"/>
              </a:rPr>
              <a:t>большим </a:t>
            </a:r>
            <a:r>
              <a:rPr sz="3200" spc="-25" dirty="0">
                <a:latin typeface="Times New Roman"/>
                <a:cs typeface="Times New Roman"/>
              </a:rPr>
              <a:t>удовольствием.  </a:t>
            </a:r>
            <a:r>
              <a:rPr sz="3200" spc="-30" dirty="0">
                <a:latin typeface="Times New Roman"/>
                <a:cs typeface="Times New Roman"/>
              </a:rPr>
              <a:t>Рекомендую </a:t>
            </a:r>
            <a:r>
              <a:rPr sz="3200" dirty="0">
                <a:latin typeface="Times New Roman"/>
                <a:cs typeface="Times New Roman"/>
              </a:rPr>
              <a:t>всем </a:t>
            </a:r>
            <a:r>
              <a:rPr sz="3200" spc="-15" dirty="0">
                <a:latin typeface="Times New Roman"/>
                <a:cs typeface="Times New Roman"/>
              </a:rPr>
              <a:t>обязательно </a:t>
            </a:r>
            <a:r>
              <a:rPr sz="3200" spc="-10" dirty="0">
                <a:latin typeface="Times New Roman"/>
                <a:cs typeface="Times New Roman"/>
              </a:rPr>
              <a:t>попробовать себя  </a:t>
            </a:r>
            <a:r>
              <a:rPr sz="3200" spc="-5" dirty="0">
                <a:latin typeface="Times New Roman"/>
                <a:cs typeface="Times New Roman"/>
              </a:rPr>
              <a:t>в </a:t>
            </a:r>
            <a:r>
              <a:rPr sz="3200" spc="-35" dirty="0">
                <a:latin typeface="Times New Roman"/>
                <a:cs typeface="Times New Roman"/>
              </a:rPr>
              <a:t>этом </a:t>
            </a:r>
            <a:r>
              <a:rPr sz="3200" spc="-15" dirty="0">
                <a:latin typeface="Times New Roman"/>
                <a:cs typeface="Times New Roman"/>
              </a:rPr>
              <a:t>необычном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деле.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28600" y="607822"/>
            <a:ext cx="8610600" cy="492443"/>
          </a:xfrm>
        </p:spPr>
        <p:txBody>
          <a:bodyPr/>
          <a:lstStyle/>
          <a:p>
            <a:r>
              <a:rPr lang="ru-RU" spc="-20" dirty="0"/>
              <a:t>НЕМНОГО	ИСТОРИИ: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4"/>
          </p:nvPr>
        </p:nvSpPr>
        <p:spPr>
          <a:xfrm>
            <a:off x="609600" y="1676400"/>
            <a:ext cx="7924800" cy="4185761"/>
          </a:xfrm>
        </p:spPr>
        <p:txBody>
          <a:bodyPr/>
          <a:lstStyle/>
          <a:p>
            <a:pPr algn="just"/>
            <a:r>
              <a:rPr lang="ru-RU" sz="2800" b="0" dirty="0">
                <a:solidFill>
                  <a:schemeClr val="tx1"/>
                </a:solidFill>
              </a:rPr>
              <a:t>Среди многих художественных ремесел, связанных с обработкой дерева, особое место занимает декоративное выжигание. Одно из популярных ремесел, глубоко связанное с традициями русского народного творчества, выжигание развивалось параллельно с резьбой, точением, мозаикой и живописными работами по дереву, нередко дополняя эти виды искусства или выступая самостоятельно.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607822"/>
            <a:ext cx="45961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85695" algn="l"/>
              </a:tabLst>
            </a:pPr>
            <a:r>
              <a:rPr spc="-20" dirty="0"/>
              <a:t>НЕМНОГО	ИСТОРИИ: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290319"/>
            <a:ext cx="8536305" cy="480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0225" algn="just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Times New Roman"/>
                <a:cs typeface="Times New Roman"/>
              </a:rPr>
              <a:t>В старину для </a:t>
            </a:r>
            <a:r>
              <a:rPr sz="2800" spc="-5" dirty="0">
                <a:latin typeface="Times New Roman"/>
                <a:cs typeface="Times New Roman"/>
              </a:rPr>
              <a:t>выжигания пользовались  </a:t>
            </a:r>
            <a:r>
              <a:rPr sz="2800" spc="5" dirty="0">
                <a:latin typeface="Times New Roman"/>
                <a:cs typeface="Times New Roman"/>
              </a:rPr>
              <a:t>металлическими </a:t>
            </a:r>
            <a:r>
              <a:rPr sz="2800" dirty="0">
                <a:latin typeface="Times New Roman"/>
                <a:cs typeface="Times New Roman"/>
              </a:rPr>
              <a:t>стержнями, </a:t>
            </a:r>
            <a:r>
              <a:rPr sz="2800" spc="-30" dirty="0">
                <a:latin typeface="Times New Roman"/>
                <a:cs typeface="Times New Roman"/>
              </a:rPr>
              <a:t>концы </a:t>
            </a:r>
            <a:r>
              <a:rPr sz="2800" spc="-35" dirty="0">
                <a:latin typeface="Times New Roman"/>
                <a:cs typeface="Times New Roman"/>
              </a:rPr>
              <a:t>которых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огне  </a:t>
            </a:r>
            <a:r>
              <a:rPr sz="2800" spc="-5" dirty="0">
                <a:latin typeface="Times New Roman"/>
                <a:cs typeface="Times New Roman"/>
              </a:rPr>
              <a:t>калили докрасна </a:t>
            </a:r>
            <a:r>
              <a:rPr sz="2800" dirty="0">
                <a:latin typeface="Times New Roman"/>
                <a:cs typeface="Times New Roman"/>
              </a:rPr>
              <a:t>или </a:t>
            </a:r>
            <a:r>
              <a:rPr sz="2800" spc="-10" dirty="0">
                <a:latin typeface="Times New Roman"/>
                <a:cs typeface="Times New Roman"/>
              </a:rPr>
              <a:t>употребляли </a:t>
            </a:r>
            <a:r>
              <a:rPr sz="2800" spc="10" dirty="0">
                <a:latin typeface="Times New Roman"/>
                <a:cs typeface="Times New Roman"/>
              </a:rPr>
              <a:t>металлические   </a:t>
            </a:r>
            <a:r>
              <a:rPr sz="2800" dirty="0">
                <a:latin typeface="Times New Roman"/>
                <a:cs typeface="Times New Roman"/>
              </a:rPr>
              <a:t>клейма с </a:t>
            </a:r>
            <a:r>
              <a:rPr sz="2800" spc="-5" dirty="0">
                <a:latin typeface="Times New Roman"/>
                <a:cs typeface="Times New Roman"/>
              </a:rPr>
              <a:t>выгравированным </a:t>
            </a:r>
            <a:r>
              <a:rPr sz="2800" spc="10" dirty="0">
                <a:latin typeface="Times New Roman"/>
                <a:cs typeface="Times New Roman"/>
              </a:rPr>
              <a:t>по  </a:t>
            </a:r>
            <a:r>
              <a:rPr sz="2800" spc="-15" dirty="0">
                <a:latin typeface="Times New Roman"/>
                <a:cs typeface="Times New Roman"/>
              </a:rPr>
              <a:t>мотивам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народной  </a:t>
            </a:r>
            <a:r>
              <a:rPr sz="2800" spc="5" dirty="0">
                <a:latin typeface="Times New Roman"/>
                <a:cs typeface="Times New Roman"/>
              </a:rPr>
              <a:t>резьбы рельефным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узором.</a:t>
            </a:r>
            <a:endParaRPr sz="2800" dirty="0">
              <a:latin typeface="Times New Roman"/>
              <a:cs typeface="Times New Roman"/>
            </a:endParaRPr>
          </a:p>
          <a:p>
            <a:pPr marL="12700" marR="6350" indent="618490" algn="just">
              <a:lnSpc>
                <a:spcPct val="100000"/>
              </a:lnSpc>
              <a:spcBef>
                <a:spcPts val="680"/>
              </a:spcBef>
            </a:pPr>
            <a:r>
              <a:rPr sz="2800" spc="5" dirty="0">
                <a:latin typeface="Times New Roman"/>
                <a:cs typeface="Times New Roman"/>
              </a:rPr>
              <a:t>Самые </a:t>
            </a:r>
            <a:r>
              <a:rPr sz="2800" spc="-5" dirty="0">
                <a:latin typeface="Times New Roman"/>
                <a:cs typeface="Times New Roman"/>
              </a:rPr>
              <a:t>древние деревянные </a:t>
            </a:r>
            <a:r>
              <a:rPr sz="2800" spc="-30" dirty="0">
                <a:latin typeface="Times New Roman"/>
                <a:cs typeface="Times New Roman"/>
              </a:rPr>
              <a:t>сосуды </a:t>
            </a:r>
            <a:r>
              <a:rPr sz="2800" spc="-15" dirty="0">
                <a:latin typeface="Times New Roman"/>
                <a:cs typeface="Times New Roman"/>
              </a:rPr>
              <a:t>обнаружены  </a:t>
            </a:r>
            <a:r>
              <a:rPr sz="2800" dirty="0">
                <a:latin typeface="Times New Roman"/>
                <a:cs typeface="Times New Roman"/>
              </a:rPr>
              <a:t>при </a:t>
            </a:r>
            <a:r>
              <a:rPr sz="2800" spc="-25" dirty="0">
                <a:latin typeface="Times New Roman"/>
                <a:cs typeface="Times New Roman"/>
              </a:rPr>
              <a:t>раскопках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Перу </a:t>
            </a:r>
            <a:r>
              <a:rPr sz="2800" spc="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датируются </a:t>
            </a:r>
            <a:r>
              <a:rPr sz="2800" dirty="0">
                <a:latin typeface="Times New Roman"/>
                <a:cs typeface="Times New Roman"/>
              </a:rPr>
              <a:t>700 </a:t>
            </a:r>
            <a:r>
              <a:rPr sz="2800" spc="-45" dirty="0">
                <a:latin typeface="Times New Roman"/>
                <a:cs typeface="Times New Roman"/>
              </a:rPr>
              <a:t>годом </a:t>
            </a:r>
            <a:r>
              <a:rPr sz="2800" spc="-10" dirty="0">
                <a:latin typeface="Times New Roman"/>
                <a:cs typeface="Times New Roman"/>
              </a:rPr>
              <a:t>до  Рождества </a:t>
            </a:r>
            <a:r>
              <a:rPr sz="2800" spc="-15" dirty="0">
                <a:latin typeface="Times New Roman"/>
                <a:cs typeface="Times New Roman"/>
              </a:rPr>
              <a:t>Христова. </a:t>
            </a:r>
            <a:r>
              <a:rPr sz="2800" spc="5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Европе </a:t>
            </a:r>
            <a:r>
              <a:rPr sz="2800" dirty="0">
                <a:latin typeface="Times New Roman"/>
                <a:cs typeface="Times New Roman"/>
              </a:rPr>
              <a:t>в 18-19 </a:t>
            </a:r>
            <a:r>
              <a:rPr sz="2800" spc="-15" dirty="0">
                <a:latin typeface="Times New Roman"/>
                <a:cs typeface="Times New Roman"/>
              </a:rPr>
              <a:t>веках </a:t>
            </a:r>
            <a:r>
              <a:rPr sz="2800" spc="-20" dirty="0">
                <a:latin typeface="Times New Roman"/>
                <a:cs typeface="Times New Roman"/>
              </a:rPr>
              <a:t>широкое  </a:t>
            </a:r>
            <a:r>
              <a:rPr sz="2800" spc="5" dirty="0">
                <a:latin typeface="Times New Roman"/>
                <a:cs typeface="Times New Roman"/>
              </a:rPr>
              <a:t>распространение </a:t>
            </a:r>
            <a:r>
              <a:rPr sz="2800" spc="-5" dirty="0">
                <a:latin typeface="Times New Roman"/>
                <a:cs typeface="Times New Roman"/>
              </a:rPr>
              <a:t>получило </a:t>
            </a:r>
            <a:r>
              <a:rPr sz="2800" spc="-15" dirty="0">
                <a:latin typeface="Times New Roman"/>
                <a:cs typeface="Times New Roman"/>
              </a:rPr>
              <a:t>декорирование </a:t>
            </a:r>
            <a:r>
              <a:rPr sz="2800" spc="-5" dirty="0">
                <a:latin typeface="Times New Roman"/>
                <a:cs typeface="Times New Roman"/>
              </a:rPr>
              <a:t>мебели,  утвари, </a:t>
            </a:r>
            <a:r>
              <a:rPr sz="2800" spc="-10" dirty="0">
                <a:latin typeface="Times New Roman"/>
                <a:cs typeface="Times New Roman"/>
              </a:rPr>
              <a:t>игрушек. </a:t>
            </a:r>
            <a:r>
              <a:rPr sz="2800" spc="5" dirty="0">
                <a:latin typeface="Times New Roman"/>
                <a:cs typeface="Times New Roman"/>
              </a:rPr>
              <a:t>И </a:t>
            </a:r>
            <a:r>
              <a:rPr sz="2800" spc="-40" dirty="0">
                <a:latin typeface="Times New Roman"/>
                <a:cs typeface="Times New Roman"/>
              </a:rPr>
              <a:t>только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5" dirty="0">
                <a:latin typeface="Times New Roman"/>
                <a:cs typeface="Times New Roman"/>
              </a:rPr>
              <a:t>1970 </a:t>
            </a:r>
            <a:r>
              <a:rPr sz="2800" spc="-35" dirty="0">
                <a:latin typeface="Times New Roman"/>
                <a:cs typeface="Times New Roman"/>
              </a:rPr>
              <a:t>году </a:t>
            </a:r>
            <a:r>
              <a:rPr sz="2800" spc="-5" dirty="0">
                <a:latin typeface="Times New Roman"/>
                <a:cs typeface="Times New Roman"/>
              </a:rPr>
              <a:t>появились  </a:t>
            </a:r>
            <a:r>
              <a:rPr sz="2800" spc="5" dirty="0">
                <a:latin typeface="Times New Roman"/>
                <a:cs typeface="Times New Roman"/>
              </a:rPr>
              <a:t>приборы, </a:t>
            </a:r>
            <a:r>
              <a:rPr sz="2800" spc="-25" dirty="0">
                <a:latin typeface="Times New Roman"/>
                <a:cs typeface="Times New Roman"/>
              </a:rPr>
              <a:t>которыми </a:t>
            </a:r>
            <a:r>
              <a:rPr sz="2800" spc="5" dirty="0">
                <a:latin typeface="Times New Roman"/>
                <a:cs typeface="Times New Roman"/>
              </a:rPr>
              <a:t>мы </a:t>
            </a:r>
            <a:r>
              <a:rPr sz="2800" spc="-20" dirty="0">
                <a:latin typeface="Times New Roman"/>
                <a:cs typeface="Times New Roman"/>
              </a:rPr>
              <a:t>пользуемся </a:t>
            </a:r>
            <a:r>
              <a:rPr sz="2800" spc="5" dirty="0">
                <a:latin typeface="Times New Roman"/>
                <a:cs typeface="Times New Roman"/>
              </a:rPr>
              <a:t>до сих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пор.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607822"/>
            <a:ext cx="64331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492500" algn="l"/>
              </a:tabLst>
            </a:pPr>
            <a:r>
              <a:rPr spc="-10" dirty="0"/>
              <a:t>СОВРЕМЕННОЕ	</a:t>
            </a:r>
            <a:r>
              <a:rPr spc="-45" dirty="0"/>
              <a:t>ВЫЖИГАНИЕ: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653362"/>
            <a:ext cx="5392420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1734820" algn="l"/>
                <a:tab pos="2734945" algn="l"/>
                <a:tab pos="4445635" algn="l"/>
              </a:tabLst>
            </a:pP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ше	</a:t>
            </a:r>
            <a:r>
              <a:rPr sz="2400" spc="-5" dirty="0">
                <a:latin typeface="Times New Roman"/>
                <a:cs typeface="Times New Roman"/>
              </a:rPr>
              <a:t>врем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15" dirty="0">
                <a:latin typeface="Times New Roman"/>
                <a:cs typeface="Times New Roman"/>
              </a:rPr>
              <a:t>р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ме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-20" dirty="0">
                <a:latin typeface="Times New Roman"/>
                <a:cs typeface="Times New Roman"/>
              </a:rPr>
              <a:t>ю</a:t>
            </a:r>
            <a:r>
              <a:rPr sz="2400" dirty="0">
                <a:latin typeface="Times New Roman"/>
                <a:cs typeface="Times New Roman"/>
              </a:rPr>
              <a:t>т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ог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разные </a:t>
            </a:r>
            <a:r>
              <a:rPr sz="2400" spc="5" dirty="0">
                <a:latin typeface="Times New Roman"/>
                <a:cs typeface="Times New Roman"/>
              </a:rPr>
              <a:t>способы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выжигания: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SzPct val="68750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Пиротипию </a:t>
            </a:r>
            <a:r>
              <a:rPr sz="2400" spc="-15" dirty="0">
                <a:latin typeface="Times New Roman"/>
                <a:cs typeface="Times New Roman"/>
              </a:rPr>
              <a:t>(горячее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печатание);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Пирографию </a:t>
            </a:r>
            <a:r>
              <a:rPr sz="2400" spc="-15" dirty="0">
                <a:latin typeface="Times New Roman"/>
                <a:cs typeface="Times New Roman"/>
              </a:rPr>
              <a:t>(горячее </a:t>
            </a:r>
            <a:r>
              <a:rPr sz="2400" spc="-5" dirty="0">
                <a:latin typeface="Times New Roman"/>
                <a:cs typeface="Times New Roman"/>
              </a:rPr>
              <a:t>рисование);</a:t>
            </a:r>
            <a:endParaRPr sz="2400">
              <a:latin typeface="Times New Roman"/>
              <a:cs typeface="Times New Roman"/>
            </a:endParaRPr>
          </a:p>
          <a:p>
            <a:pPr marL="356870" marR="5715" indent="-344805">
              <a:lnSpc>
                <a:spcPct val="100000"/>
              </a:lnSpc>
              <a:spcBef>
                <a:spcPts val="580"/>
              </a:spcBef>
              <a:buSzPct val="68750"/>
              <a:buFont typeface="Wingdings"/>
              <a:buChar char=""/>
              <a:tabLst>
                <a:tab pos="356870" algn="l"/>
                <a:tab pos="357505" algn="l"/>
                <a:tab pos="2113280" algn="l"/>
                <a:tab pos="2390775" algn="l"/>
                <a:tab pos="3597910" algn="l"/>
                <a:tab pos="4454525" algn="l"/>
                <a:tab pos="5076825" algn="l"/>
              </a:tabLst>
            </a:pPr>
            <a:r>
              <a:rPr sz="2400" b="1" i="1" spc="5" dirty="0">
                <a:latin typeface="Times New Roman"/>
                <a:cs typeface="Times New Roman"/>
              </a:rPr>
              <a:t>В</a:t>
            </a:r>
            <a:r>
              <a:rPr sz="2400" b="1" i="1" spc="-10" dirty="0">
                <a:latin typeface="Times New Roman"/>
                <a:cs typeface="Times New Roman"/>
              </a:rPr>
              <a:t>ы</a:t>
            </a:r>
            <a:r>
              <a:rPr sz="2400" b="1" i="1" spc="-5" dirty="0">
                <a:latin typeface="Times New Roman"/>
                <a:cs typeface="Times New Roman"/>
              </a:rPr>
              <a:t>жи</a:t>
            </a:r>
            <a:r>
              <a:rPr sz="2400" b="1" i="1" spc="5" dirty="0">
                <a:latin typeface="Times New Roman"/>
                <a:cs typeface="Times New Roman"/>
              </a:rPr>
              <a:t>г</a:t>
            </a:r>
            <a:r>
              <a:rPr sz="2400" b="1" i="1" dirty="0">
                <a:latin typeface="Times New Roman"/>
                <a:cs typeface="Times New Roman"/>
              </a:rPr>
              <a:t>а</a:t>
            </a:r>
            <a:r>
              <a:rPr sz="2400" b="1" i="1" spc="5" dirty="0">
                <a:latin typeface="Times New Roman"/>
                <a:cs typeface="Times New Roman"/>
              </a:rPr>
              <a:t>ни</a:t>
            </a:r>
            <a:r>
              <a:rPr sz="2400" b="1" i="1" dirty="0">
                <a:latin typeface="Times New Roman"/>
                <a:cs typeface="Times New Roman"/>
              </a:rPr>
              <a:t>е	в	</a:t>
            </a:r>
            <a:r>
              <a:rPr sz="2400" b="1" i="1" spc="-5" dirty="0">
                <a:latin typeface="Times New Roman"/>
                <a:cs typeface="Times New Roman"/>
              </a:rPr>
              <a:t>го</a:t>
            </a:r>
            <a:r>
              <a:rPr sz="2400" b="1" i="1" spc="-25" dirty="0">
                <a:latin typeface="Times New Roman"/>
                <a:cs typeface="Times New Roman"/>
              </a:rPr>
              <a:t>р</a:t>
            </a:r>
            <a:r>
              <a:rPr sz="2400" b="1" i="1" spc="5" dirty="0">
                <a:latin typeface="Times New Roman"/>
                <a:cs typeface="Times New Roman"/>
              </a:rPr>
              <a:t>я</a:t>
            </a:r>
            <a:r>
              <a:rPr sz="2400" b="1" i="1" spc="-15" dirty="0">
                <a:latin typeface="Times New Roman"/>
                <a:cs typeface="Times New Roman"/>
              </a:rPr>
              <a:t>ч</a:t>
            </a:r>
            <a:r>
              <a:rPr sz="2400" b="1" i="1" spc="-85" dirty="0">
                <a:latin typeface="Times New Roman"/>
                <a:cs typeface="Times New Roman"/>
              </a:rPr>
              <a:t>е</a:t>
            </a:r>
            <a:r>
              <a:rPr sz="2400" b="1" i="1" dirty="0">
                <a:latin typeface="Times New Roman"/>
                <a:cs typeface="Times New Roman"/>
              </a:rPr>
              <a:t>м	</a:t>
            </a:r>
            <a:r>
              <a:rPr sz="2400" b="1" i="1" spc="5" dirty="0">
                <a:latin typeface="Times New Roman"/>
                <a:cs typeface="Times New Roman"/>
              </a:rPr>
              <a:t>п</a:t>
            </a:r>
            <a:r>
              <a:rPr sz="2400" b="1" i="1" spc="-35" dirty="0">
                <a:latin typeface="Times New Roman"/>
                <a:cs typeface="Times New Roman"/>
              </a:rPr>
              <a:t>е</a:t>
            </a:r>
            <a:r>
              <a:rPr sz="2400" b="1" i="1" spc="-10" dirty="0">
                <a:latin typeface="Times New Roman"/>
                <a:cs typeface="Times New Roman"/>
              </a:rPr>
              <a:t>с</a:t>
            </a:r>
            <a:r>
              <a:rPr sz="2400" b="1" i="1" spc="-65" dirty="0">
                <a:latin typeface="Times New Roman"/>
                <a:cs typeface="Times New Roman"/>
              </a:rPr>
              <a:t>к</a:t>
            </a:r>
            <a:r>
              <a:rPr sz="2400" b="1" i="1" dirty="0">
                <a:latin typeface="Times New Roman"/>
                <a:cs typeface="Times New Roman"/>
              </a:rPr>
              <a:t>е	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10" dirty="0">
                <a:latin typeface="Times New Roman"/>
                <a:cs typeface="Times New Roman"/>
              </a:rPr>
              <a:t>на  </a:t>
            </a:r>
            <a:r>
              <a:rPr sz="2400" spc="-15" dirty="0">
                <a:latin typeface="Times New Roman"/>
                <a:cs typeface="Times New Roman"/>
              </a:rPr>
              <a:t>открытом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пламени;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Выжигание </a:t>
            </a:r>
            <a:r>
              <a:rPr sz="2400" b="1" i="1" dirty="0">
                <a:latin typeface="Times New Roman"/>
                <a:cs typeface="Times New Roman"/>
              </a:rPr>
              <a:t>кислотами</a:t>
            </a:r>
            <a:r>
              <a:rPr sz="2400" i="1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SzPct val="68750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2400" b="1" i="1" spc="-25" dirty="0">
                <a:latin typeface="Times New Roman"/>
                <a:cs typeface="Times New Roman"/>
              </a:rPr>
              <a:t>Трением </a:t>
            </a:r>
            <a:r>
              <a:rPr sz="2400" b="1" i="1" spc="5" dirty="0">
                <a:latin typeface="Times New Roman"/>
                <a:cs typeface="Times New Roman"/>
              </a:rPr>
              <a:t>на </a:t>
            </a:r>
            <a:r>
              <a:rPr sz="2400" b="1" i="1" spc="-20" dirty="0">
                <a:latin typeface="Times New Roman"/>
                <a:cs typeface="Times New Roman"/>
              </a:rPr>
              <a:t>токарном </a:t>
            </a:r>
            <a:r>
              <a:rPr sz="2400" b="1" i="1" spc="-10" dirty="0">
                <a:latin typeface="Times New Roman"/>
                <a:cs typeface="Times New Roman"/>
              </a:rPr>
              <a:t>станке.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4798" y="1628775"/>
            <a:ext cx="3052318" cy="3528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630682"/>
            <a:ext cx="82911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3330" algn="l"/>
              </a:tabLst>
            </a:pPr>
            <a:r>
              <a:rPr sz="2900" spc="-10" dirty="0" smtClean="0"/>
              <a:t>ЦЕЛЬ</a:t>
            </a:r>
            <a:r>
              <a:rPr sz="2900" dirty="0" smtClean="0"/>
              <a:t> </a:t>
            </a:r>
            <a:r>
              <a:rPr sz="2900" dirty="0"/>
              <a:t>ПРОЕКТНОЙ</a:t>
            </a:r>
            <a:r>
              <a:rPr sz="2900" spc="-80" dirty="0"/>
              <a:t> </a:t>
            </a:r>
            <a:r>
              <a:rPr sz="2900" spc="-5" dirty="0"/>
              <a:t>ДЕЯТЕЛЬНОСТИ:</a:t>
            </a:r>
            <a:endParaRPr sz="2900" dirty="0"/>
          </a:p>
        </p:txBody>
      </p:sp>
      <p:sp>
        <p:nvSpPr>
          <p:cNvPr id="4" name="object 4"/>
          <p:cNvSpPr txBox="1"/>
          <p:nvPr/>
        </p:nvSpPr>
        <p:spPr>
          <a:xfrm>
            <a:off x="778255" y="1722500"/>
            <a:ext cx="7832345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3200" spc="-25" dirty="0">
                <a:latin typeface="Times New Roman"/>
                <a:cs typeface="Times New Roman"/>
              </a:rPr>
              <a:t>Изготовить </a:t>
            </a:r>
            <a:r>
              <a:rPr sz="3200" spc="-15" dirty="0">
                <a:latin typeface="Times New Roman"/>
                <a:cs typeface="Times New Roman"/>
              </a:rPr>
              <a:t>подарок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 </a:t>
            </a:r>
            <a:r>
              <a:rPr sz="3200" spc="-15" dirty="0">
                <a:latin typeface="Times New Roman"/>
                <a:cs typeface="Times New Roman"/>
              </a:rPr>
              <a:t>мамы,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spc="-40" dirty="0" err="1" smtClean="0">
                <a:latin typeface="Times New Roman"/>
                <a:cs typeface="Times New Roman"/>
              </a:rPr>
              <a:t>который</a:t>
            </a:r>
            <a:r>
              <a:rPr lang="ru-RU" sz="3200" spc="-40" dirty="0" smtClean="0">
                <a:latin typeface="Times New Roman"/>
                <a:cs typeface="Times New Roman"/>
              </a:rPr>
              <a:t> </a:t>
            </a:r>
            <a:r>
              <a:rPr sz="3200" spc="-40" dirty="0" smtClean="0">
                <a:latin typeface="Times New Roman"/>
                <a:cs typeface="Times New Roman"/>
              </a:rPr>
              <a:t>  </a:t>
            </a:r>
            <a:r>
              <a:rPr sz="3200" dirty="0" err="1" smtClean="0">
                <a:latin typeface="Times New Roman"/>
                <a:cs typeface="Times New Roman"/>
              </a:rPr>
              <a:t>станет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sz="3200" spc="-5" dirty="0" err="1" smtClean="0">
                <a:latin typeface="Times New Roman"/>
                <a:cs typeface="Times New Roman"/>
              </a:rPr>
              <a:t>приятны</a:t>
            </a:r>
            <a:r>
              <a:rPr lang="ru-RU" sz="3200" spc="-5" dirty="0" smtClean="0">
                <a:latin typeface="Times New Roman"/>
                <a:cs typeface="Times New Roman"/>
              </a:rPr>
              <a:t>м</a:t>
            </a:r>
            <a:r>
              <a:rPr lang="ru-RU" sz="3200" spc="-5" dirty="0">
                <a:latin typeface="Times New Roman"/>
                <a:cs typeface="Times New Roman"/>
              </a:rPr>
              <a:t> </a:t>
            </a:r>
            <a:r>
              <a:rPr sz="3200" spc="-15" dirty="0" err="1" smtClean="0">
                <a:latin typeface="Times New Roman"/>
                <a:cs typeface="Times New Roman"/>
              </a:rPr>
              <a:t>сюрпризом</a:t>
            </a:r>
            <a:r>
              <a:rPr sz="3200" spc="77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для </a:t>
            </a:r>
            <a:r>
              <a:rPr sz="3200" spc="-5" dirty="0">
                <a:latin typeface="Times New Roman"/>
                <a:cs typeface="Times New Roman"/>
              </a:rPr>
              <a:t>нее, а  также </a:t>
            </a:r>
            <a:r>
              <a:rPr sz="3200" spc="-10" dirty="0">
                <a:latin typeface="Times New Roman"/>
                <a:cs typeface="Times New Roman"/>
              </a:rPr>
              <a:t>отработать </a:t>
            </a:r>
            <a:r>
              <a:rPr sz="3200" spc="-5" dirty="0">
                <a:latin typeface="Times New Roman"/>
                <a:cs typeface="Times New Roman"/>
              </a:rPr>
              <a:t>приемы </a:t>
            </a:r>
            <a:r>
              <a:rPr sz="3200" spc="-10" dirty="0">
                <a:latin typeface="Times New Roman"/>
                <a:cs typeface="Times New Roman"/>
              </a:rPr>
              <a:t>работы </a:t>
            </a:r>
            <a:r>
              <a:rPr sz="3200" spc="-5" dirty="0">
                <a:latin typeface="Times New Roman"/>
                <a:cs typeface="Times New Roman"/>
              </a:rPr>
              <a:t>в </a:t>
            </a:r>
            <a:r>
              <a:rPr sz="3200" spc="-25" dirty="0">
                <a:latin typeface="Times New Roman"/>
                <a:cs typeface="Times New Roman"/>
              </a:rPr>
              <a:t>технике  </a:t>
            </a:r>
            <a:r>
              <a:rPr sz="3200" spc="-10" dirty="0">
                <a:latin typeface="Times New Roman"/>
                <a:cs typeface="Times New Roman"/>
              </a:rPr>
              <a:t>выжигания.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98904" y="3779520"/>
            <a:ext cx="5419344" cy="2825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409701"/>
            <a:ext cx="7557642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1380" marR="5080" indent="-869315" algn="ctr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Выполняя проект, вы решаете  следующие задачи: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78600" y="1650313"/>
            <a:ext cx="20935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-55" dirty="0">
                <a:latin typeface="Times New Roman"/>
                <a:cs typeface="Times New Roman"/>
              </a:rPr>
              <a:t>т</a:t>
            </a:r>
            <a:r>
              <a:rPr sz="2800" spc="10" dirty="0">
                <a:latin typeface="Times New Roman"/>
                <a:cs typeface="Times New Roman"/>
              </a:rPr>
              <a:t>ори</a:t>
            </a:r>
            <a:r>
              <a:rPr sz="2800" spc="-20" dirty="0">
                <a:latin typeface="Times New Roman"/>
                <a:cs typeface="Times New Roman"/>
              </a:rPr>
              <a:t>ч</a:t>
            </a:r>
            <a:r>
              <a:rPr sz="2800" spc="70" dirty="0">
                <a:latin typeface="Times New Roman"/>
                <a:cs typeface="Times New Roman"/>
              </a:rPr>
              <a:t>е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5" dirty="0">
                <a:latin typeface="Times New Roman"/>
                <a:cs typeface="Times New Roman"/>
              </a:rPr>
              <a:t>к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1650313"/>
            <a:ext cx="5603875" cy="1393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SzPct val="69642"/>
              <a:buFont typeface="Wingdings"/>
              <a:buChar char=""/>
              <a:tabLst>
                <a:tab pos="357505" algn="l"/>
                <a:tab pos="2134870" algn="l"/>
                <a:tab pos="28511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55" dirty="0">
                <a:latin typeface="Times New Roman"/>
                <a:cs typeface="Times New Roman"/>
              </a:rPr>
              <a:t>з</a:t>
            </a:r>
            <a:r>
              <a:rPr sz="2800" spc="-35" dirty="0">
                <a:latin typeface="Times New Roman"/>
                <a:cs typeface="Times New Roman"/>
              </a:rPr>
              <a:t>у</a:t>
            </a:r>
            <a:r>
              <a:rPr sz="2800" spc="5" dirty="0">
                <a:latin typeface="Times New Roman"/>
                <a:cs typeface="Times New Roman"/>
              </a:rPr>
              <a:t>ч</a:t>
            </a: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ть	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пр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10" dirty="0">
                <a:latin typeface="Times New Roman"/>
                <a:cs typeface="Times New Roman"/>
              </a:rPr>
              <a:t>н</a:t>
            </a:r>
            <a:r>
              <a:rPr sz="2800" spc="20" dirty="0">
                <a:latin typeface="Times New Roman"/>
                <a:cs typeface="Times New Roman"/>
              </a:rPr>
              <a:t>а</a:t>
            </a:r>
            <a:r>
              <a:rPr sz="2800" spc="-30" dirty="0">
                <a:latin typeface="Times New Roman"/>
                <a:cs typeface="Times New Roman"/>
              </a:rPr>
              <a:t>л</a:t>
            </a: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з</a:t>
            </a:r>
            <a:r>
              <a:rPr sz="2800" spc="-20" dirty="0">
                <a:latin typeface="Times New Roman"/>
                <a:cs typeface="Times New Roman"/>
              </a:rPr>
              <a:t>и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7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ть  </a:t>
            </a:r>
            <a:r>
              <a:rPr sz="2800" spc="-5" dirty="0">
                <a:latin typeface="Times New Roman"/>
                <a:cs typeface="Times New Roman"/>
              </a:rPr>
              <a:t>сведения;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SzPct val="69642"/>
              <a:buFont typeface="Wingdings"/>
              <a:buChar char=""/>
              <a:tabLst>
                <a:tab pos="3575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Изучить </a:t>
            </a:r>
            <a:r>
              <a:rPr sz="2800" spc="-5" dirty="0">
                <a:latin typeface="Times New Roman"/>
                <a:cs typeface="Times New Roman"/>
              </a:rPr>
              <a:t>техники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выжигания;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3111" y="3101797"/>
            <a:ext cx="12401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>
                <a:latin typeface="Times New Roman"/>
                <a:cs typeface="Times New Roman"/>
              </a:rPr>
              <a:t>технику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1522" y="3101797"/>
            <a:ext cx="548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0" dirty="0">
                <a:latin typeface="Times New Roman"/>
                <a:cs typeface="Times New Roman"/>
              </a:rPr>
              <a:t>д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dirty="0">
                <a:latin typeface="Times New Roman"/>
                <a:cs typeface="Times New Roman"/>
              </a:rPr>
              <a:t>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3101797"/>
            <a:ext cx="484949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SzPct val="69642"/>
              <a:buFont typeface="Wingdings"/>
              <a:buChar char=""/>
              <a:tabLst>
                <a:tab pos="357505" algn="l"/>
                <a:tab pos="27717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6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до</a:t>
            </a:r>
            <a:r>
              <a:rPr sz="2800" spc="10" dirty="0">
                <a:latin typeface="Times New Roman"/>
                <a:cs typeface="Times New Roman"/>
              </a:rPr>
              <a:t>б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7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ть	</a:t>
            </a:r>
            <a:r>
              <a:rPr sz="2800" spc="10" dirty="0">
                <a:latin typeface="Times New Roman"/>
                <a:cs typeface="Times New Roman"/>
              </a:rPr>
              <a:t>н</a:t>
            </a:r>
            <a:r>
              <a:rPr sz="2800" spc="-25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105" dirty="0">
                <a:latin typeface="Times New Roman"/>
                <a:cs typeface="Times New Roman"/>
              </a:rPr>
              <a:t>бх</a:t>
            </a:r>
            <a:r>
              <a:rPr sz="2800" spc="-80" dirty="0">
                <a:latin typeface="Times New Roman"/>
                <a:cs typeface="Times New Roman"/>
              </a:rPr>
              <a:t>о</a:t>
            </a:r>
            <a:r>
              <a:rPr sz="2800" spc="10" dirty="0">
                <a:latin typeface="Times New Roman"/>
                <a:cs typeface="Times New Roman"/>
              </a:rPr>
              <a:t>ди</a:t>
            </a:r>
            <a:r>
              <a:rPr sz="2800" spc="5" dirty="0">
                <a:latin typeface="Times New Roman"/>
                <a:cs typeface="Times New Roman"/>
              </a:rPr>
              <a:t>м</a:t>
            </a:r>
            <a:r>
              <a:rPr sz="2800" spc="-35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ю  </a:t>
            </a:r>
            <a:r>
              <a:rPr sz="2800" spc="-15" dirty="0">
                <a:latin typeface="Times New Roman"/>
                <a:cs typeface="Times New Roman"/>
              </a:rPr>
              <a:t>декорирования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панно;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0544" y="4041140"/>
            <a:ext cx="25425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5555" algn="l"/>
                <a:tab pos="2058035" algn="l"/>
              </a:tabLst>
            </a:pPr>
            <a:r>
              <a:rPr sz="2800" spc="-45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35" dirty="0">
                <a:latin typeface="Times New Roman"/>
                <a:cs typeface="Times New Roman"/>
              </a:rPr>
              <a:t>р</a:t>
            </a:r>
            <a:r>
              <a:rPr sz="2800" spc="-30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у	</a:t>
            </a:r>
            <a:r>
              <a:rPr sz="2800" spc="5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о	е</a:t>
            </a:r>
            <a:r>
              <a:rPr sz="2800" spc="-95" dirty="0">
                <a:latin typeface="Times New Roman"/>
                <a:cs typeface="Times New Roman"/>
              </a:rPr>
              <a:t>г</a:t>
            </a:r>
            <a:r>
              <a:rPr sz="2800" dirty="0">
                <a:latin typeface="Times New Roman"/>
                <a:cs typeface="Times New Roman"/>
              </a:rPr>
              <a:t>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70" y="4041140"/>
            <a:ext cx="5378450" cy="190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25730" indent="-344805">
              <a:lnSpc>
                <a:spcPct val="100000"/>
              </a:lnSpc>
              <a:spcBef>
                <a:spcPts val="105"/>
              </a:spcBef>
              <a:buSzPct val="69642"/>
              <a:buFont typeface="Wingdings"/>
              <a:buChar char=""/>
              <a:tabLst>
                <a:tab pos="357505" algn="l"/>
                <a:tab pos="2594610" algn="l"/>
              </a:tabLst>
            </a:pPr>
            <a:r>
              <a:rPr sz="2800" spc="-5" dirty="0">
                <a:latin typeface="Times New Roman"/>
                <a:cs typeface="Times New Roman"/>
              </a:rPr>
              <a:t>Раз</a:t>
            </a:r>
            <a:r>
              <a:rPr sz="2800" spc="-20" dirty="0">
                <a:latin typeface="Times New Roman"/>
                <a:cs typeface="Times New Roman"/>
              </a:rPr>
              <a:t>р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5" dirty="0">
                <a:latin typeface="Times New Roman"/>
                <a:cs typeface="Times New Roman"/>
              </a:rPr>
              <a:t>б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spc="15" dirty="0">
                <a:latin typeface="Times New Roman"/>
                <a:cs typeface="Times New Roman"/>
              </a:rPr>
              <a:t>т</a:t>
            </a:r>
            <a:r>
              <a:rPr sz="2800" spc="-7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ть	т</a:t>
            </a:r>
            <a:r>
              <a:rPr sz="2800" spc="-75" dirty="0">
                <a:latin typeface="Times New Roman"/>
                <a:cs typeface="Times New Roman"/>
              </a:rPr>
              <a:t>е</a:t>
            </a:r>
            <a:r>
              <a:rPr sz="2800" spc="5" dirty="0">
                <a:latin typeface="Times New Roman"/>
                <a:cs typeface="Times New Roman"/>
              </a:rPr>
              <a:t>х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-6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г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-20" dirty="0">
                <a:latin typeface="Times New Roman"/>
                <a:cs typeface="Times New Roman"/>
              </a:rPr>
              <a:t>ч</a:t>
            </a:r>
            <a:r>
              <a:rPr sz="2800" spc="70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45" dirty="0">
                <a:latin typeface="Times New Roman"/>
                <a:cs typeface="Times New Roman"/>
              </a:rPr>
              <a:t>к</a:t>
            </a:r>
            <a:r>
              <a:rPr sz="2800" spc="-4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ю  </a:t>
            </a:r>
            <a:r>
              <a:rPr sz="2800" spc="-15" dirty="0">
                <a:latin typeface="Times New Roman"/>
                <a:cs typeface="Times New Roman"/>
              </a:rPr>
              <a:t>изготовлению;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SzPct val="69642"/>
              <a:buFont typeface="Wingdings"/>
              <a:buChar char=""/>
              <a:tabLst>
                <a:tab pos="35750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Сделать </a:t>
            </a:r>
            <a:r>
              <a:rPr sz="2800" spc="-5" dirty="0">
                <a:latin typeface="Times New Roman"/>
                <a:cs typeface="Times New Roman"/>
              </a:rPr>
              <a:t>подарок </a:t>
            </a:r>
            <a:r>
              <a:rPr sz="2800" dirty="0">
                <a:latin typeface="Times New Roman"/>
                <a:cs typeface="Times New Roman"/>
              </a:rPr>
              <a:t>своими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руками;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SzPct val="69642"/>
              <a:buFont typeface="Wingdings"/>
              <a:buChar char=""/>
              <a:tabLst>
                <a:tab pos="357505" algn="l"/>
              </a:tabLst>
            </a:pPr>
            <a:r>
              <a:rPr sz="2800" dirty="0">
                <a:latin typeface="Times New Roman"/>
                <a:cs typeface="Times New Roman"/>
              </a:rPr>
              <a:t>Оценить </a:t>
            </a:r>
            <a:r>
              <a:rPr sz="2800" spc="-10" dirty="0">
                <a:latin typeface="Times New Roman"/>
                <a:cs typeface="Times New Roman"/>
              </a:rPr>
              <a:t>проделанную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работу.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7038" y="607822"/>
            <a:ext cx="68021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pc="-60" dirty="0" smtClean="0"/>
              <a:t>АКТУАЛЬНОСТЬ</a:t>
            </a:r>
            <a:r>
              <a:rPr lang="ru-RU" spc="-60" dirty="0" smtClean="0"/>
              <a:t> </a:t>
            </a:r>
            <a:r>
              <a:rPr spc="-70" dirty="0" smtClean="0"/>
              <a:t>РАБОТЫ</a:t>
            </a:r>
            <a:r>
              <a:rPr spc="-70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578686"/>
            <a:ext cx="8535670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0" algn="just">
              <a:lnSpc>
                <a:spcPct val="100000"/>
              </a:lnSpc>
              <a:spcBef>
                <a:spcPts val="100"/>
              </a:spcBef>
            </a:pPr>
            <a:r>
              <a:rPr sz="2400" spc="-30" dirty="0" err="1" smtClean="0">
                <a:latin typeface="Times New Roman"/>
                <a:cs typeface="Times New Roman"/>
              </a:rPr>
              <a:t>Тема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проекта </a:t>
            </a:r>
            <a:r>
              <a:rPr sz="2400" spc="-5" dirty="0">
                <a:latin typeface="Times New Roman"/>
                <a:cs typeface="Times New Roman"/>
              </a:rPr>
              <a:t>является </a:t>
            </a:r>
            <a:r>
              <a:rPr sz="2400" spc="-10" dirty="0">
                <a:latin typeface="Times New Roman"/>
                <a:cs typeface="Times New Roman"/>
              </a:rPr>
              <a:t>актуальной, </a:t>
            </a:r>
            <a:r>
              <a:rPr lang="ru-RU" sz="2400" spc="-10" dirty="0" smtClean="0">
                <a:latin typeface="Times New Roman"/>
                <a:cs typeface="Times New Roman"/>
              </a:rPr>
              <a:t>так как мы все </a:t>
            </a:r>
            <a:r>
              <a:rPr sz="2400" spc="-15" dirty="0" err="1" smtClean="0">
                <a:latin typeface="Times New Roman"/>
                <a:cs typeface="Times New Roman"/>
              </a:rPr>
              <a:t>очень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spc="-15" dirty="0" err="1" smtClean="0">
                <a:latin typeface="Times New Roman"/>
                <a:cs typeface="Times New Roman"/>
              </a:rPr>
              <a:t>люб</a:t>
            </a:r>
            <a:r>
              <a:rPr lang="ru-RU" sz="2400" spc="-15" dirty="0" smtClean="0">
                <a:latin typeface="Times New Roman"/>
                <a:cs typeface="Times New Roman"/>
              </a:rPr>
              <a:t>им</a:t>
            </a:r>
            <a:r>
              <a:rPr sz="2400" spc="-15" dirty="0" smtClean="0">
                <a:latin typeface="Times New Roman"/>
                <a:cs typeface="Times New Roman"/>
              </a:rPr>
              <a:t>  </a:t>
            </a:r>
            <a:r>
              <a:rPr sz="2400" spc="-10" dirty="0" err="1" smtClean="0">
                <a:latin typeface="Times New Roman"/>
                <a:cs typeface="Times New Roman"/>
              </a:rPr>
              <a:t>сво</a:t>
            </a:r>
            <a:r>
              <a:rPr lang="ru-RU" sz="2400" spc="-10" dirty="0" smtClean="0">
                <a:latin typeface="Times New Roman"/>
                <a:cs typeface="Times New Roman"/>
              </a:rPr>
              <a:t>их </a:t>
            </a:r>
            <a:r>
              <a:rPr sz="2400" spc="5" dirty="0" err="1" smtClean="0">
                <a:latin typeface="Times New Roman"/>
                <a:cs typeface="Times New Roman"/>
              </a:rPr>
              <a:t>мам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5" dirty="0" err="1" smtClean="0">
                <a:latin typeface="Times New Roman"/>
                <a:cs typeface="Times New Roman"/>
              </a:rPr>
              <a:t>хо</a:t>
            </a:r>
            <a:r>
              <a:rPr lang="ru-RU" sz="2400" spc="-25" dirty="0" err="1" smtClean="0">
                <a:latin typeface="Times New Roman"/>
                <a:cs typeface="Times New Roman"/>
              </a:rPr>
              <a:t>тим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сделать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latin typeface="Times New Roman"/>
                <a:cs typeface="Times New Roman"/>
              </a:rPr>
              <a:t>им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приятный </a:t>
            </a:r>
            <a:r>
              <a:rPr sz="2400" spc="-10" dirty="0">
                <a:latin typeface="Times New Roman"/>
                <a:cs typeface="Times New Roman"/>
              </a:rPr>
              <a:t>подарок. Сделать </a:t>
            </a:r>
            <a:r>
              <a:rPr sz="2400" spc="-30" dirty="0">
                <a:latin typeface="Times New Roman"/>
                <a:cs typeface="Times New Roman"/>
              </a:rPr>
              <a:t>его  </a:t>
            </a:r>
            <a:r>
              <a:rPr sz="2400" spc="-5" dirty="0">
                <a:latin typeface="Times New Roman"/>
                <a:cs typeface="Times New Roman"/>
              </a:rPr>
              <a:t>своими </a:t>
            </a:r>
            <a:r>
              <a:rPr sz="2400" spc="-15" dirty="0">
                <a:latin typeface="Times New Roman"/>
                <a:cs typeface="Times New Roman"/>
              </a:rPr>
              <a:t>руками </a:t>
            </a:r>
            <a:r>
              <a:rPr sz="2400" spc="-10" dirty="0">
                <a:latin typeface="Times New Roman"/>
                <a:cs typeface="Times New Roman"/>
              </a:rPr>
              <a:t>это </a:t>
            </a:r>
            <a:r>
              <a:rPr sz="2400" spc="-25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раз </a:t>
            </a:r>
            <a:r>
              <a:rPr sz="2400" spc="-5" dirty="0">
                <a:latin typeface="Times New Roman"/>
                <a:cs typeface="Times New Roman"/>
              </a:rPr>
              <a:t>то, </a:t>
            </a:r>
            <a:r>
              <a:rPr sz="2400" spc="-10" dirty="0">
                <a:latin typeface="Times New Roman"/>
                <a:cs typeface="Times New Roman"/>
              </a:rPr>
              <a:t>что нужно. </a:t>
            </a:r>
            <a:r>
              <a:rPr sz="2400" dirty="0">
                <a:latin typeface="Times New Roman"/>
                <a:cs typeface="Times New Roman"/>
              </a:rPr>
              <a:t>И я </a:t>
            </a:r>
            <a:r>
              <a:rPr sz="2400" spc="-15" dirty="0">
                <a:latin typeface="Times New Roman"/>
                <a:cs typeface="Times New Roman"/>
              </a:rPr>
              <a:t>думаю, </a:t>
            </a:r>
            <a:r>
              <a:rPr sz="2400" spc="-10" dirty="0" err="1">
                <a:latin typeface="Times New Roman"/>
                <a:cs typeface="Times New Roman"/>
              </a:rPr>
              <a:t>что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lang="ru-RU" sz="2400" spc="10" dirty="0" smtClean="0">
                <a:latin typeface="Times New Roman"/>
                <a:cs typeface="Times New Roman"/>
              </a:rPr>
              <a:t>ваше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620" dirty="0" smtClean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панно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мам</a:t>
            </a:r>
            <a:r>
              <a:rPr lang="ru-RU" sz="2400" spc="-10" dirty="0" err="1" smtClean="0">
                <a:latin typeface="Times New Roman"/>
                <a:cs typeface="Times New Roman"/>
              </a:rPr>
              <a:t>ам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понравится и найдѐт </a:t>
            </a:r>
            <a:r>
              <a:rPr sz="2400" spc="10" dirty="0">
                <a:latin typeface="Times New Roman"/>
                <a:cs typeface="Times New Roman"/>
              </a:rPr>
              <a:t>достойное </a:t>
            </a:r>
            <a:r>
              <a:rPr sz="2400" spc="5" dirty="0">
                <a:latin typeface="Times New Roman"/>
                <a:cs typeface="Times New Roman"/>
              </a:rPr>
              <a:t>место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комнате.</a:t>
            </a:r>
            <a:endParaRPr sz="2400" dirty="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Еще </a:t>
            </a:r>
            <a:r>
              <a:rPr sz="2400" spc="-15" dirty="0">
                <a:latin typeface="Times New Roman"/>
                <a:cs typeface="Times New Roman"/>
              </a:rPr>
              <a:t>один </a:t>
            </a:r>
            <a:r>
              <a:rPr sz="2400" spc="-5" dirty="0">
                <a:latin typeface="Times New Roman"/>
                <a:cs typeface="Times New Roman"/>
              </a:rPr>
              <a:t>большой плюс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5" dirty="0">
                <a:latin typeface="Times New Roman"/>
                <a:cs typeface="Times New Roman"/>
              </a:rPr>
              <a:t>то,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spc="-5" dirty="0">
                <a:latin typeface="Times New Roman"/>
                <a:cs typeface="Times New Roman"/>
              </a:rPr>
              <a:t>панно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будет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эксклюзивной </a:t>
            </a:r>
            <a:r>
              <a:rPr sz="2400" spc="-10" dirty="0">
                <a:latin typeface="Times New Roman"/>
                <a:cs typeface="Times New Roman"/>
              </a:rPr>
              <a:t>работой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единственном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экземпляре.</a:t>
            </a:r>
            <a:endParaRPr sz="2400" dirty="0">
              <a:latin typeface="Times New Roman"/>
              <a:cs typeface="Times New Roman"/>
            </a:endParaRPr>
          </a:p>
          <a:p>
            <a:pPr marL="12700" marR="7620" indent="457200" algn="just">
              <a:lnSpc>
                <a:spcPct val="100000"/>
              </a:lnSpc>
              <a:spcBef>
                <a:spcPts val="580"/>
              </a:spcBef>
            </a:pPr>
            <a:r>
              <a:rPr sz="2400" spc="-20" dirty="0" err="1" smtClean="0">
                <a:latin typeface="Times New Roman"/>
                <a:cs typeface="Times New Roman"/>
              </a:rPr>
              <a:t>Также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проект </a:t>
            </a:r>
            <a:r>
              <a:rPr sz="2400" spc="-5" dirty="0">
                <a:latin typeface="Times New Roman"/>
                <a:cs typeface="Times New Roman"/>
              </a:rPr>
              <a:t>имеет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социальную </a:t>
            </a:r>
            <a:r>
              <a:rPr sz="2400" dirty="0">
                <a:latin typeface="Times New Roman"/>
                <a:cs typeface="Times New Roman"/>
              </a:rPr>
              <a:t>значимость, </a:t>
            </a:r>
            <a:r>
              <a:rPr sz="2400" spc="5" dirty="0">
                <a:latin typeface="Times New Roman"/>
                <a:cs typeface="Times New Roman"/>
              </a:rPr>
              <a:t>так </a:t>
            </a:r>
            <a:r>
              <a:rPr sz="2400" spc="-20" dirty="0">
                <a:latin typeface="Times New Roman"/>
                <a:cs typeface="Times New Roman"/>
              </a:rPr>
              <a:t>как  </a:t>
            </a:r>
            <a:r>
              <a:rPr sz="2400" spc="-5" dirty="0">
                <a:latin typeface="Times New Roman"/>
                <a:cs typeface="Times New Roman"/>
              </a:rPr>
              <a:t>сейчас </a:t>
            </a:r>
            <a:r>
              <a:rPr sz="2400" spc="-15" dirty="0">
                <a:latin typeface="Times New Roman"/>
                <a:cs typeface="Times New Roman"/>
              </a:rPr>
              <a:t>очень </a:t>
            </a:r>
            <a:r>
              <a:rPr sz="2400" dirty="0">
                <a:latin typeface="Times New Roman"/>
                <a:cs typeface="Times New Roman"/>
              </a:rPr>
              <a:t>ценятся </a:t>
            </a:r>
            <a:r>
              <a:rPr sz="2400" spc="-10" dirty="0">
                <a:latin typeface="Times New Roman"/>
                <a:cs typeface="Times New Roman"/>
              </a:rPr>
              <a:t>вещи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изделия </a:t>
            </a:r>
            <a:r>
              <a:rPr sz="2400" spc="-10" dirty="0">
                <a:latin typeface="Times New Roman"/>
                <a:cs typeface="Times New Roman"/>
              </a:rPr>
              <a:t>ручной </a:t>
            </a:r>
            <a:r>
              <a:rPr sz="2400" spc="-5" dirty="0">
                <a:latin typeface="Times New Roman"/>
                <a:cs typeface="Times New Roman"/>
              </a:rPr>
              <a:t>работы. </a:t>
            </a:r>
            <a:r>
              <a:rPr sz="2400" spc="-30" dirty="0">
                <a:latin typeface="Times New Roman"/>
                <a:cs typeface="Times New Roman"/>
              </a:rPr>
              <a:t>Похожие  </a:t>
            </a:r>
            <a:r>
              <a:rPr sz="2400" spc="-5" dirty="0">
                <a:latin typeface="Times New Roman"/>
                <a:cs typeface="Times New Roman"/>
              </a:rPr>
              <a:t>изделия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будет </a:t>
            </a:r>
            <a:r>
              <a:rPr sz="2400" spc="-15" dirty="0">
                <a:latin typeface="Times New Roman"/>
                <a:cs typeface="Times New Roman"/>
              </a:rPr>
              <a:t>сделать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мамой </a:t>
            </a:r>
            <a:r>
              <a:rPr sz="2400" dirty="0">
                <a:latin typeface="Times New Roman"/>
                <a:cs typeface="Times New Roman"/>
              </a:rPr>
              <a:t>или с </a:t>
            </a:r>
            <a:r>
              <a:rPr sz="2400" spc="-10" dirty="0">
                <a:latin typeface="Times New Roman"/>
                <a:cs typeface="Times New Roman"/>
              </a:rPr>
              <a:t>друзьями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5" dirty="0">
                <a:latin typeface="Times New Roman"/>
                <a:cs typeface="Times New Roman"/>
              </a:rPr>
              <a:t>поздравить, </a:t>
            </a:r>
            <a:r>
              <a:rPr sz="2400" spc="-10" dirty="0">
                <a:latin typeface="Times New Roman"/>
                <a:cs typeface="Times New Roman"/>
              </a:rPr>
              <a:t>например, </a:t>
            </a:r>
            <a:r>
              <a:rPr sz="2400" spc="-5" dirty="0">
                <a:latin typeface="Times New Roman"/>
                <a:cs typeface="Times New Roman"/>
              </a:rPr>
              <a:t>учителя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20" dirty="0">
                <a:latin typeface="Times New Roman"/>
                <a:cs typeface="Times New Roman"/>
              </a:rPr>
              <a:t>праздником, </a:t>
            </a:r>
            <a:r>
              <a:rPr sz="2400" dirty="0">
                <a:latin typeface="Times New Roman"/>
                <a:cs typeface="Times New Roman"/>
              </a:rPr>
              <a:t>или </a:t>
            </a:r>
            <a:r>
              <a:rPr sz="2400" spc="-15" dirty="0">
                <a:latin typeface="Times New Roman"/>
                <a:cs typeface="Times New Roman"/>
              </a:rPr>
              <a:t>можно </a:t>
            </a:r>
            <a:r>
              <a:rPr sz="2400" dirty="0">
                <a:latin typeface="Times New Roman"/>
                <a:cs typeface="Times New Roman"/>
              </a:rPr>
              <a:t>даже  </a:t>
            </a:r>
            <a:r>
              <a:rPr sz="2400" spc="-20" dirty="0">
                <a:latin typeface="Times New Roman"/>
                <a:cs typeface="Times New Roman"/>
              </a:rPr>
              <a:t>продать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его.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3760" y="607822"/>
            <a:ext cx="50069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ПРИЕМЫ</a:t>
            </a:r>
            <a:r>
              <a:rPr spc="-5" dirty="0"/>
              <a:t> </a:t>
            </a:r>
            <a:r>
              <a:rPr spc="-50" dirty="0"/>
              <a:t>ВЫЖИГАНИЯ: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505521"/>
            <a:ext cx="314388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5" dirty="0">
                <a:solidFill>
                  <a:srgbClr val="5F3A13"/>
                </a:solidFill>
                <a:latin typeface="Times New Roman"/>
                <a:cs typeface="Times New Roman"/>
              </a:rPr>
              <a:t>Контурное</a:t>
            </a:r>
            <a:r>
              <a:rPr sz="2400" b="1" spc="-114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выжигание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F3A13"/>
                </a:solidFill>
                <a:latin typeface="Times New Roman"/>
                <a:cs typeface="Times New Roman"/>
              </a:rPr>
              <a:t>Силуэтное</a:t>
            </a:r>
            <a:r>
              <a:rPr sz="2400" b="1" spc="-10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выжигание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8527" y="1944875"/>
            <a:ext cx="2969895" cy="90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>
              <a:lnSpc>
                <a:spcPct val="120100"/>
              </a:lnSpc>
              <a:spcBef>
                <a:spcPts val="95"/>
              </a:spcBef>
            </a:pPr>
            <a:r>
              <a:rPr sz="24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Плоское выжигание  </a:t>
            </a:r>
            <a:r>
              <a:rPr sz="2400" b="1" spc="-40" dirty="0">
                <a:solidFill>
                  <a:srgbClr val="5F3A13"/>
                </a:solidFill>
                <a:latin typeface="Times New Roman"/>
                <a:cs typeface="Times New Roman"/>
              </a:rPr>
              <a:t>Глубокое</a:t>
            </a:r>
            <a:r>
              <a:rPr sz="2400" b="1" spc="-13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выжигание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675"/>
              </a:spcBef>
            </a:pPr>
            <a:r>
              <a:rPr spc="-25" dirty="0"/>
              <a:t>Техника </a:t>
            </a:r>
            <a:r>
              <a:rPr spc="-5" dirty="0"/>
              <a:t>безопасности </a:t>
            </a:r>
            <a:r>
              <a:rPr dirty="0"/>
              <a:t>при </a:t>
            </a:r>
            <a:r>
              <a:rPr spc="-5" dirty="0"/>
              <a:t>выжигании </a:t>
            </a:r>
            <a:r>
              <a:rPr dirty="0"/>
              <a:t>по </a:t>
            </a:r>
            <a:r>
              <a:rPr spc="-15" dirty="0"/>
              <a:t>дереву: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332740" algn="l"/>
              </a:tabLst>
            </a:pP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-	</a:t>
            </a:r>
            <a:r>
              <a:rPr sz="2000" spc="-5" dirty="0">
                <a:solidFill>
                  <a:srgbClr val="000000"/>
                </a:solidFill>
              </a:rPr>
              <a:t>При </a:t>
            </a:r>
            <a:r>
              <a:rPr sz="2000" spc="-10" dirty="0">
                <a:solidFill>
                  <a:srgbClr val="000000"/>
                </a:solidFill>
              </a:rPr>
              <a:t>работе </a:t>
            </a:r>
            <a:r>
              <a:rPr sz="2000" spc="-5" dirty="0">
                <a:solidFill>
                  <a:srgbClr val="000000"/>
                </a:solidFill>
              </a:rPr>
              <a:t>с </a:t>
            </a:r>
            <a:r>
              <a:rPr sz="2000" spc="-10" dirty="0">
                <a:solidFill>
                  <a:srgbClr val="000000"/>
                </a:solidFill>
              </a:rPr>
              <a:t>электровыжигателем </a:t>
            </a:r>
            <a:r>
              <a:rPr sz="2000" spc="-5" dirty="0">
                <a:solidFill>
                  <a:srgbClr val="000000"/>
                </a:solidFill>
              </a:rPr>
              <a:t>не </a:t>
            </a:r>
            <a:r>
              <a:rPr sz="2000" spc="-20" dirty="0">
                <a:solidFill>
                  <a:srgbClr val="000000"/>
                </a:solidFill>
              </a:rPr>
              <a:t>следует </a:t>
            </a:r>
            <a:r>
              <a:rPr sz="2000" dirty="0">
                <a:solidFill>
                  <a:srgbClr val="000000"/>
                </a:solidFill>
              </a:rPr>
              <a:t>ставить </a:t>
            </a:r>
            <a:r>
              <a:rPr sz="2000" spc="-15" dirty="0">
                <a:solidFill>
                  <a:srgbClr val="000000"/>
                </a:solidFill>
              </a:rPr>
              <a:t>рядом </a:t>
            </a:r>
            <a:r>
              <a:rPr sz="2000" spc="-5" dirty="0">
                <a:solidFill>
                  <a:srgbClr val="000000"/>
                </a:solidFill>
              </a:rPr>
              <a:t>с</a:t>
            </a:r>
            <a:r>
              <a:rPr sz="2000" spc="9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ним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000000"/>
                </a:solidFill>
              </a:rPr>
              <a:t>ѐмкости </a:t>
            </a:r>
            <a:r>
              <a:rPr sz="2000" spc="-5" dirty="0">
                <a:solidFill>
                  <a:srgbClr val="000000"/>
                </a:solidFill>
              </a:rPr>
              <a:t>с </a:t>
            </a:r>
            <a:r>
              <a:rPr sz="2000" spc="-15" dirty="0">
                <a:solidFill>
                  <a:srgbClr val="000000"/>
                </a:solidFill>
              </a:rPr>
              <a:t>водой </a:t>
            </a:r>
            <a:r>
              <a:rPr sz="2000" dirty="0">
                <a:solidFill>
                  <a:srgbClr val="000000"/>
                </a:solidFill>
              </a:rPr>
              <a:t>или </a:t>
            </a:r>
            <a:r>
              <a:rPr sz="2000" spc="-5" dirty="0">
                <a:solidFill>
                  <a:srgbClr val="000000"/>
                </a:solidFill>
              </a:rPr>
              <a:t>мокрые </a:t>
            </a:r>
            <a:r>
              <a:rPr sz="2000" dirty="0">
                <a:solidFill>
                  <a:srgbClr val="000000"/>
                </a:solidFill>
              </a:rPr>
              <a:t>предметы, брать </a:t>
            </a:r>
            <a:r>
              <a:rPr sz="2000" spc="-5" dirty="0">
                <a:solidFill>
                  <a:srgbClr val="000000"/>
                </a:solidFill>
              </a:rPr>
              <a:t>прибор мокрыми</a:t>
            </a:r>
            <a:r>
              <a:rPr sz="2000" spc="-26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руками.</a:t>
            </a:r>
            <a:endParaRPr sz="2000" dirty="0"/>
          </a:p>
          <a:p>
            <a:pPr marL="12700" marR="5080">
              <a:lnSpc>
                <a:spcPct val="100000"/>
              </a:lnSpc>
              <a:spcBef>
                <a:spcPts val="480"/>
              </a:spcBef>
              <a:buChar char="-"/>
              <a:tabLst>
                <a:tab pos="393700" algn="l"/>
                <a:tab pos="394335" algn="l"/>
                <a:tab pos="1028065" algn="l"/>
                <a:tab pos="2521585" algn="l"/>
                <a:tab pos="3903345" algn="l"/>
                <a:tab pos="4726305" algn="l"/>
                <a:tab pos="5436870" algn="l"/>
                <a:tab pos="6144260" algn="l"/>
                <a:tab pos="6787515" algn="l"/>
                <a:tab pos="771144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   </a:t>
            </a:r>
            <a:r>
              <a:rPr sz="2000" dirty="0" err="1" smtClean="0">
                <a:solidFill>
                  <a:srgbClr val="000000"/>
                </a:solidFill>
              </a:rPr>
              <a:t>П</a:t>
            </a:r>
            <a:r>
              <a:rPr sz="2000" spc="-10" dirty="0" err="1" smtClean="0">
                <a:solidFill>
                  <a:srgbClr val="000000"/>
                </a:solidFill>
              </a:rPr>
              <a:t>р</a:t>
            </a:r>
            <a:r>
              <a:rPr sz="2000" spc="-5" dirty="0" err="1" smtClean="0">
                <a:solidFill>
                  <a:srgbClr val="000000"/>
                </a:solidFill>
              </a:rPr>
              <a:t>и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10" dirty="0">
                <a:solidFill>
                  <a:srgbClr val="000000"/>
                </a:solidFill>
              </a:rPr>
              <a:t>вы</a:t>
            </a:r>
            <a:r>
              <a:rPr sz="2000" spc="-40" dirty="0">
                <a:solidFill>
                  <a:srgbClr val="000000"/>
                </a:solidFill>
              </a:rPr>
              <a:t>ж</a:t>
            </a:r>
            <a:r>
              <a:rPr sz="2000" dirty="0">
                <a:solidFill>
                  <a:srgbClr val="000000"/>
                </a:solidFill>
              </a:rPr>
              <a:t>иг</a:t>
            </a:r>
            <a:r>
              <a:rPr sz="2000" spc="5" dirty="0">
                <a:solidFill>
                  <a:srgbClr val="000000"/>
                </a:solidFill>
              </a:rPr>
              <a:t>а</a:t>
            </a:r>
            <a:r>
              <a:rPr sz="2000" dirty="0">
                <a:solidFill>
                  <a:srgbClr val="000000"/>
                </a:solidFill>
              </a:rPr>
              <a:t>ни</a:t>
            </a:r>
            <a:r>
              <a:rPr sz="2000" spc="-5" dirty="0">
                <a:solidFill>
                  <a:srgbClr val="000000"/>
                </a:solidFill>
              </a:rPr>
              <a:t>и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5" dirty="0">
                <a:solidFill>
                  <a:srgbClr val="000000"/>
                </a:solidFill>
              </a:rPr>
              <a:t>об</a:t>
            </a:r>
            <a:r>
              <a:rPr sz="2000" spc="-10" dirty="0">
                <a:solidFill>
                  <a:srgbClr val="000000"/>
                </a:solidFill>
              </a:rPr>
              <a:t>р</a:t>
            </a:r>
            <a:r>
              <a:rPr sz="2000" spc="-20" dirty="0">
                <a:solidFill>
                  <a:srgbClr val="000000"/>
                </a:solidFill>
              </a:rPr>
              <a:t>а</a:t>
            </a:r>
            <a:r>
              <a:rPr sz="2000" spc="-60" dirty="0">
                <a:solidFill>
                  <a:srgbClr val="000000"/>
                </a:solidFill>
              </a:rPr>
              <a:t>з</a:t>
            </a:r>
            <a:r>
              <a:rPr sz="2000" spc="-65" dirty="0">
                <a:solidFill>
                  <a:srgbClr val="000000"/>
                </a:solidFill>
              </a:rPr>
              <a:t>у</a:t>
            </a:r>
            <a:r>
              <a:rPr sz="2000" spc="-5" dirty="0">
                <a:solidFill>
                  <a:srgbClr val="000000"/>
                </a:solidFill>
              </a:rPr>
              <a:t>е</a:t>
            </a:r>
            <a:r>
              <a:rPr sz="2000" spc="75" dirty="0">
                <a:solidFill>
                  <a:srgbClr val="000000"/>
                </a:solidFill>
              </a:rPr>
              <a:t>т</a:t>
            </a:r>
            <a:r>
              <a:rPr sz="2000" spc="-5" dirty="0">
                <a:solidFill>
                  <a:srgbClr val="000000"/>
                </a:solidFill>
              </a:rPr>
              <a:t>ся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25" dirty="0">
                <a:solidFill>
                  <a:srgbClr val="000000"/>
                </a:solidFill>
              </a:rPr>
              <a:t>е</a:t>
            </a:r>
            <a:r>
              <a:rPr sz="2000" spc="-5" dirty="0">
                <a:solidFill>
                  <a:srgbClr val="000000"/>
                </a:solidFill>
              </a:rPr>
              <a:t>д</a:t>
            </a:r>
            <a:r>
              <a:rPr sz="2000" dirty="0">
                <a:solidFill>
                  <a:srgbClr val="000000"/>
                </a:solidFill>
              </a:rPr>
              <a:t>ки</a:t>
            </a:r>
            <a:r>
              <a:rPr sz="2000" spc="-5" dirty="0">
                <a:solidFill>
                  <a:srgbClr val="000000"/>
                </a:solidFill>
              </a:rPr>
              <a:t>й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5" dirty="0">
                <a:solidFill>
                  <a:srgbClr val="000000"/>
                </a:solidFill>
              </a:rPr>
              <a:t>ды</a:t>
            </a:r>
            <a:r>
              <a:rPr sz="2000" dirty="0">
                <a:solidFill>
                  <a:srgbClr val="000000"/>
                </a:solidFill>
              </a:rPr>
              <a:t>м</a:t>
            </a:r>
            <a:r>
              <a:rPr sz="2000" spc="-5" dirty="0">
                <a:solidFill>
                  <a:srgbClr val="000000"/>
                </a:solidFill>
              </a:rPr>
              <a:t>,</a:t>
            </a:r>
            <a:r>
              <a:rPr sz="2000" dirty="0">
                <a:solidFill>
                  <a:srgbClr val="000000"/>
                </a:solidFill>
              </a:rPr>
              <a:t>	и</a:t>
            </a:r>
            <a:r>
              <a:rPr sz="2000" spc="-20" dirty="0">
                <a:solidFill>
                  <a:srgbClr val="000000"/>
                </a:solidFill>
              </a:rPr>
              <a:t>з</a:t>
            </a:r>
            <a:r>
              <a:rPr sz="2000" dirty="0">
                <a:solidFill>
                  <a:srgbClr val="000000"/>
                </a:solidFill>
              </a:rPr>
              <a:t>-</a:t>
            </a:r>
            <a:r>
              <a:rPr sz="2000" spc="-15" dirty="0">
                <a:solidFill>
                  <a:srgbClr val="000000"/>
                </a:solidFill>
              </a:rPr>
              <a:t>з</a:t>
            </a:r>
            <a:r>
              <a:rPr sz="2000" spc="-5" dirty="0">
                <a:solidFill>
                  <a:srgbClr val="000000"/>
                </a:solidFill>
              </a:rPr>
              <a:t>а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5" dirty="0">
                <a:solidFill>
                  <a:srgbClr val="000000"/>
                </a:solidFill>
              </a:rPr>
              <a:t>че</a:t>
            </a:r>
            <a:r>
              <a:rPr sz="2000" spc="-40" dirty="0">
                <a:solidFill>
                  <a:srgbClr val="000000"/>
                </a:solidFill>
              </a:rPr>
              <a:t>г</a:t>
            </a:r>
            <a:r>
              <a:rPr sz="2000" spc="-5" dirty="0">
                <a:solidFill>
                  <a:srgbClr val="000000"/>
                </a:solidFill>
              </a:rPr>
              <a:t>о</a:t>
            </a:r>
            <a:r>
              <a:rPr sz="2000" dirty="0">
                <a:solidFill>
                  <a:srgbClr val="000000"/>
                </a:solidFill>
              </a:rPr>
              <a:t>	н</a:t>
            </a:r>
            <a:r>
              <a:rPr sz="2000" spc="-5" dirty="0">
                <a:solidFill>
                  <a:srgbClr val="000000"/>
                </a:solidFill>
              </a:rPr>
              <a:t>е</a:t>
            </a:r>
            <a:r>
              <a:rPr sz="2000" spc="10" dirty="0">
                <a:solidFill>
                  <a:srgbClr val="000000"/>
                </a:solidFill>
              </a:rPr>
              <a:t>л</a:t>
            </a:r>
            <a:r>
              <a:rPr sz="2000" spc="-5" dirty="0">
                <a:solidFill>
                  <a:srgbClr val="000000"/>
                </a:solidFill>
              </a:rPr>
              <a:t>ьзя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5" dirty="0">
                <a:solidFill>
                  <a:srgbClr val="000000"/>
                </a:solidFill>
              </a:rPr>
              <a:t>с</a:t>
            </a:r>
            <a:r>
              <a:rPr sz="2000" spc="5" dirty="0">
                <a:solidFill>
                  <a:srgbClr val="000000"/>
                </a:solidFill>
              </a:rPr>
              <a:t>и</a:t>
            </a:r>
            <a:r>
              <a:rPr sz="2000" dirty="0">
                <a:solidFill>
                  <a:srgbClr val="000000"/>
                </a:solidFill>
              </a:rPr>
              <a:t>л</a:t>
            </a:r>
            <a:r>
              <a:rPr sz="2000" spc="-5" dirty="0">
                <a:solidFill>
                  <a:srgbClr val="000000"/>
                </a:solidFill>
              </a:rPr>
              <a:t>ь</a:t>
            </a:r>
            <a:r>
              <a:rPr sz="2000" spc="5" dirty="0">
                <a:solidFill>
                  <a:srgbClr val="000000"/>
                </a:solidFill>
              </a:rPr>
              <a:t>н</a:t>
            </a:r>
            <a:r>
              <a:rPr sz="2000" spc="-5" dirty="0">
                <a:solidFill>
                  <a:srgbClr val="000000"/>
                </a:solidFill>
              </a:rPr>
              <a:t>о  </a:t>
            </a:r>
            <a:r>
              <a:rPr sz="2000" dirty="0">
                <a:solidFill>
                  <a:srgbClr val="000000"/>
                </a:solidFill>
              </a:rPr>
              <a:t>наклоняться </a:t>
            </a:r>
            <a:r>
              <a:rPr sz="2000" spc="-5" dirty="0">
                <a:solidFill>
                  <a:srgbClr val="000000"/>
                </a:solidFill>
              </a:rPr>
              <a:t>к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дощечке.</a:t>
            </a:r>
            <a:endParaRPr sz="2000" dirty="0"/>
          </a:p>
          <a:p>
            <a:pPr marL="415290" indent="-403225">
              <a:lnSpc>
                <a:spcPct val="100000"/>
              </a:lnSpc>
              <a:spcBef>
                <a:spcPts val="484"/>
              </a:spcBef>
              <a:buChar char="-"/>
              <a:tabLst>
                <a:tab pos="414655" algn="l"/>
                <a:tab pos="415925" algn="l"/>
              </a:tabLst>
            </a:pPr>
            <a:r>
              <a:rPr sz="2000" spc="5" dirty="0">
                <a:solidFill>
                  <a:srgbClr val="000000"/>
                </a:solidFill>
              </a:rPr>
              <a:t>Все </a:t>
            </a:r>
            <a:r>
              <a:rPr sz="2000" dirty="0">
                <a:solidFill>
                  <a:srgbClr val="000000"/>
                </a:solidFill>
              </a:rPr>
              <a:t>работы </a:t>
            </a:r>
            <a:r>
              <a:rPr sz="2000" spc="-15" dirty="0">
                <a:solidFill>
                  <a:srgbClr val="000000"/>
                </a:solidFill>
              </a:rPr>
              <a:t>следует </a:t>
            </a:r>
            <a:r>
              <a:rPr sz="2000" spc="-10" dirty="0">
                <a:solidFill>
                  <a:srgbClr val="000000"/>
                </a:solidFill>
              </a:rPr>
              <a:t>проводить </a:t>
            </a:r>
            <a:r>
              <a:rPr sz="2000" spc="-5" dirty="0">
                <a:solidFill>
                  <a:srgbClr val="000000"/>
                </a:solidFill>
              </a:rPr>
              <a:t>в проветриваемом</a:t>
            </a:r>
            <a:r>
              <a:rPr sz="2000" spc="-18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помещении.</a:t>
            </a:r>
            <a:endParaRPr sz="2000" dirty="0"/>
          </a:p>
          <a:p>
            <a:pPr marL="415290" indent="-403225">
              <a:lnSpc>
                <a:spcPct val="100000"/>
              </a:lnSpc>
              <a:spcBef>
                <a:spcPts val="480"/>
              </a:spcBef>
              <a:buChar char="-"/>
              <a:tabLst>
                <a:tab pos="414655" algn="l"/>
                <a:tab pos="415925" algn="l"/>
              </a:tabLst>
            </a:pPr>
            <a:r>
              <a:rPr sz="2000" spc="-5" dirty="0">
                <a:solidFill>
                  <a:srgbClr val="000000"/>
                </a:solidFill>
              </a:rPr>
              <a:t>Нельзя прикасаться к раскалѐнным </a:t>
            </a:r>
            <a:r>
              <a:rPr sz="2000" spc="10" dirty="0">
                <a:solidFill>
                  <a:srgbClr val="000000"/>
                </a:solidFill>
              </a:rPr>
              <a:t>штифтам </a:t>
            </a:r>
            <a:r>
              <a:rPr sz="2000" spc="-10" dirty="0">
                <a:solidFill>
                  <a:srgbClr val="000000"/>
                </a:solidFill>
              </a:rPr>
              <a:t>руками </a:t>
            </a:r>
            <a:r>
              <a:rPr sz="2000" spc="-5" dirty="0">
                <a:solidFill>
                  <a:srgbClr val="000000"/>
                </a:solidFill>
              </a:rPr>
              <a:t>или</a:t>
            </a:r>
            <a:r>
              <a:rPr sz="2000" spc="-11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одеждой.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4992" y="351866"/>
            <a:ext cx="51092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8840" algn="l"/>
              </a:tabLst>
            </a:pPr>
            <a:r>
              <a:rPr spc="-15" dirty="0"/>
              <a:t>ПРИЕМЫ	</a:t>
            </a:r>
            <a:r>
              <a:rPr spc="-50" dirty="0"/>
              <a:t>ВЫЖИГАНИЯ: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076909"/>
            <a:ext cx="8535670" cy="356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algn="just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imes New Roman"/>
                <a:cs typeface="Times New Roman"/>
              </a:rPr>
              <a:t>Рисунок </a:t>
            </a:r>
            <a:r>
              <a:rPr sz="2000" b="1" spc="-15" dirty="0">
                <a:latin typeface="Times New Roman"/>
                <a:cs typeface="Times New Roman"/>
              </a:rPr>
              <a:t>сначала </a:t>
            </a:r>
            <a:r>
              <a:rPr sz="2000" b="1" spc="-10" dirty="0">
                <a:latin typeface="Times New Roman"/>
                <a:cs typeface="Times New Roman"/>
              </a:rPr>
              <a:t>выжигают </a:t>
            </a:r>
            <a:r>
              <a:rPr sz="2000" b="1" spc="-5" dirty="0">
                <a:latin typeface="Times New Roman"/>
                <a:cs typeface="Times New Roman"/>
              </a:rPr>
              <a:t>по внешнему </a:t>
            </a:r>
            <a:r>
              <a:rPr sz="2000" b="1" spc="-35" dirty="0">
                <a:latin typeface="Times New Roman"/>
                <a:cs typeface="Times New Roman"/>
              </a:rPr>
              <a:t>контуру, </a:t>
            </a:r>
            <a:r>
              <a:rPr sz="2000" b="1" spc="-5" dirty="0">
                <a:latin typeface="Times New Roman"/>
                <a:cs typeface="Times New Roman"/>
              </a:rPr>
              <a:t>а </a:t>
            </a:r>
            <a:r>
              <a:rPr sz="2000" b="1" spc="-20" dirty="0">
                <a:latin typeface="Times New Roman"/>
                <a:cs typeface="Times New Roman"/>
              </a:rPr>
              <a:t>потом </a:t>
            </a:r>
            <a:r>
              <a:rPr sz="2000" b="1" spc="-25" dirty="0">
                <a:latin typeface="Times New Roman"/>
                <a:cs typeface="Times New Roman"/>
              </a:rPr>
              <a:t>переходят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внутренним </a:t>
            </a:r>
            <a:r>
              <a:rPr sz="2000" b="1" spc="-5" dirty="0">
                <a:latin typeface="Times New Roman"/>
                <a:cs typeface="Times New Roman"/>
              </a:rPr>
              <a:t>линиям 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точкам.</a:t>
            </a:r>
            <a:endParaRPr sz="2000">
              <a:latin typeface="Times New Roman"/>
              <a:cs typeface="Times New Roman"/>
            </a:endParaRPr>
          </a:p>
          <a:p>
            <a:pPr marL="12700" marR="5080" indent="316865" algn="just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Times New Roman"/>
                <a:cs typeface="Times New Roman"/>
              </a:rPr>
              <a:t>Меняя накал </a:t>
            </a:r>
            <a:r>
              <a:rPr sz="2000" b="1" dirty="0">
                <a:latin typeface="Times New Roman"/>
                <a:cs typeface="Times New Roman"/>
              </a:rPr>
              <a:t>штифта, </a:t>
            </a:r>
            <a:r>
              <a:rPr sz="2000" b="1" spc="-5" dirty="0">
                <a:latin typeface="Times New Roman"/>
                <a:cs typeface="Times New Roman"/>
              </a:rPr>
              <a:t>придавая </a:t>
            </a:r>
            <a:r>
              <a:rPr sz="2000" b="1" dirty="0">
                <a:latin typeface="Times New Roman"/>
                <a:cs typeface="Times New Roman"/>
              </a:rPr>
              <a:t>ему </a:t>
            </a:r>
            <a:r>
              <a:rPr sz="2000" b="1" spc="-10" dirty="0">
                <a:latin typeface="Times New Roman"/>
                <a:cs typeface="Times New Roman"/>
              </a:rPr>
              <a:t>различный </a:t>
            </a:r>
            <a:r>
              <a:rPr sz="2000" b="1" dirty="0">
                <a:latin typeface="Times New Roman"/>
                <a:cs typeface="Times New Roman"/>
              </a:rPr>
              <a:t>наклон, </a:t>
            </a:r>
            <a:r>
              <a:rPr sz="2000" b="1" spc="-30" dirty="0">
                <a:latin typeface="Times New Roman"/>
                <a:cs typeface="Times New Roman"/>
              </a:rPr>
              <a:t>можно  </a:t>
            </a:r>
            <a:r>
              <a:rPr sz="2000" b="1" dirty="0">
                <a:latin typeface="Times New Roman"/>
                <a:cs typeface="Times New Roman"/>
              </a:rPr>
              <a:t>добиться </a:t>
            </a:r>
            <a:r>
              <a:rPr sz="2000" b="1" spc="-30" dirty="0">
                <a:latin typeface="Times New Roman"/>
                <a:cs typeface="Times New Roman"/>
              </a:rPr>
              <a:t>глубоко </a:t>
            </a:r>
            <a:r>
              <a:rPr sz="2000" b="1" spc="-5" dirty="0">
                <a:latin typeface="Times New Roman"/>
                <a:cs typeface="Times New Roman"/>
              </a:rPr>
              <a:t>насыщенных линий и </a:t>
            </a:r>
            <a:r>
              <a:rPr sz="2000" b="1" spc="-10" dirty="0">
                <a:latin typeface="Times New Roman"/>
                <a:cs typeface="Times New Roman"/>
              </a:rPr>
              <a:t>едва </a:t>
            </a:r>
            <a:r>
              <a:rPr sz="2000" b="1" spc="-5" dirty="0">
                <a:latin typeface="Times New Roman"/>
                <a:cs typeface="Times New Roman"/>
              </a:rPr>
              <a:t>заметных </a:t>
            </a:r>
            <a:r>
              <a:rPr sz="2000" b="1" spc="-15" dirty="0">
                <a:latin typeface="Times New Roman"/>
                <a:cs typeface="Times New Roman"/>
              </a:rPr>
              <a:t>штрихов, </a:t>
            </a:r>
            <a:r>
              <a:rPr sz="2000" b="1" spc="-10" dirty="0">
                <a:latin typeface="Times New Roman"/>
                <a:cs typeface="Times New Roman"/>
              </a:rPr>
              <a:t>при  </a:t>
            </a:r>
            <a:r>
              <a:rPr sz="2000" b="1" spc="-15" dirty="0">
                <a:latin typeface="Times New Roman"/>
                <a:cs typeface="Times New Roman"/>
              </a:rPr>
              <a:t>этом </a:t>
            </a:r>
            <a:r>
              <a:rPr sz="2000" b="1" dirty="0">
                <a:latin typeface="Times New Roman"/>
                <a:cs typeface="Times New Roman"/>
              </a:rPr>
              <a:t>меняется </a:t>
            </a:r>
            <a:r>
              <a:rPr sz="2000" b="1" spc="-5" dirty="0">
                <a:latin typeface="Times New Roman"/>
                <a:cs typeface="Times New Roman"/>
              </a:rPr>
              <a:t>и интенсивность окраски линии </a:t>
            </a:r>
            <a:r>
              <a:rPr sz="2000" b="1" spc="-25" dirty="0">
                <a:latin typeface="Times New Roman"/>
                <a:cs typeface="Times New Roman"/>
              </a:rPr>
              <a:t>от </a:t>
            </a:r>
            <a:r>
              <a:rPr sz="2000" b="1" spc="-10" dirty="0">
                <a:latin typeface="Times New Roman"/>
                <a:cs typeface="Times New Roman"/>
              </a:rPr>
              <a:t>темно-коричневого </a:t>
            </a:r>
            <a:r>
              <a:rPr sz="2000" b="1" spc="-30" dirty="0">
                <a:latin typeface="Times New Roman"/>
                <a:cs typeface="Times New Roman"/>
              </a:rPr>
              <a:t>до  </a:t>
            </a:r>
            <a:r>
              <a:rPr sz="2000" b="1" spc="-5" dirty="0">
                <a:latin typeface="Times New Roman"/>
                <a:cs typeface="Times New Roman"/>
              </a:rPr>
              <a:t>светлых </a:t>
            </a:r>
            <a:r>
              <a:rPr sz="2000" b="1" spc="-10" dirty="0">
                <a:latin typeface="Times New Roman"/>
                <a:cs typeface="Times New Roman"/>
              </a:rPr>
              <a:t>желтовато-коричневых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тонов.</a:t>
            </a:r>
            <a:endParaRPr sz="2000">
              <a:latin typeface="Times New Roman"/>
              <a:cs typeface="Times New Roman"/>
            </a:endParaRPr>
          </a:p>
          <a:p>
            <a:pPr marL="12700" marR="8255" indent="320040" algn="just">
              <a:lnSpc>
                <a:spcPct val="100000"/>
              </a:lnSpc>
              <a:spcBef>
                <a:spcPts val="484"/>
              </a:spcBef>
            </a:pPr>
            <a:r>
              <a:rPr sz="2000" b="1" spc="-5" dirty="0">
                <a:latin typeface="Times New Roman"/>
                <a:cs typeface="Times New Roman"/>
              </a:rPr>
              <a:t>Нельзя </a:t>
            </a:r>
            <a:r>
              <a:rPr sz="2000" b="1" spc="-15" dirty="0">
                <a:latin typeface="Times New Roman"/>
                <a:cs typeface="Times New Roman"/>
              </a:rPr>
              <a:t>продвигать </a:t>
            </a:r>
            <a:r>
              <a:rPr sz="2000" b="1" spc="-10" dirty="0">
                <a:latin typeface="Times New Roman"/>
                <a:cs typeface="Times New Roman"/>
              </a:rPr>
              <a:t>штифт </a:t>
            </a:r>
            <a:r>
              <a:rPr sz="2000" b="1" spc="-5" dirty="0">
                <a:latin typeface="Times New Roman"/>
                <a:cs typeface="Times New Roman"/>
              </a:rPr>
              <a:t>с особым </a:t>
            </a:r>
            <a:r>
              <a:rPr sz="2000" b="1" spc="-20" dirty="0">
                <a:latin typeface="Times New Roman"/>
                <a:cs typeface="Times New Roman"/>
              </a:rPr>
              <a:t>усилием </a:t>
            </a:r>
            <a:r>
              <a:rPr sz="2000" b="1" spc="-5" dirty="0">
                <a:latin typeface="Times New Roman"/>
                <a:cs typeface="Times New Roman"/>
              </a:rPr>
              <a:t>или </a:t>
            </a:r>
            <a:r>
              <a:rPr sz="2000" b="1" spc="-10" dirty="0">
                <a:latin typeface="Times New Roman"/>
                <a:cs typeface="Times New Roman"/>
              </a:rPr>
              <a:t>неуверенно  </a:t>
            </a:r>
            <a:r>
              <a:rPr sz="2000" b="1" dirty="0">
                <a:latin typeface="Times New Roman"/>
                <a:cs typeface="Times New Roman"/>
              </a:rPr>
              <a:t>замедлять </a:t>
            </a:r>
            <a:r>
              <a:rPr sz="2000" b="1" spc="-20" dirty="0">
                <a:latin typeface="Times New Roman"/>
                <a:cs typeface="Times New Roman"/>
              </a:rPr>
              <a:t>его </a:t>
            </a:r>
            <a:r>
              <a:rPr sz="2000" b="1" spc="-45" dirty="0">
                <a:latin typeface="Times New Roman"/>
                <a:cs typeface="Times New Roman"/>
              </a:rPr>
              <a:t>ход </a:t>
            </a:r>
            <a:r>
              <a:rPr sz="2000" b="1" spc="-5" dirty="0">
                <a:latin typeface="Times New Roman"/>
                <a:cs typeface="Times New Roman"/>
              </a:rPr>
              <a:t>по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рисунку.</a:t>
            </a:r>
            <a:endParaRPr sz="2000">
              <a:latin typeface="Times New Roman"/>
              <a:cs typeface="Times New Roman"/>
            </a:endParaRPr>
          </a:p>
          <a:p>
            <a:pPr marL="12700" marR="5080" indent="320040" algn="just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Times New Roman"/>
                <a:cs typeface="Times New Roman"/>
              </a:rPr>
              <a:t>Выжигая кривые линии или </a:t>
            </a:r>
            <a:r>
              <a:rPr sz="2000" b="1" spc="-10" dirty="0">
                <a:latin typeface="Times New Roman"/>
                <a:cs typeface="Times New Roman"/>
              </a:rPr>
              <a:t>точки, штифт </a:t>
            </a:r>
            <a:r>
              <a:rPr sz="2000" b="1" spc="-15" dirty="0">
                <a:latin typeface="Times New Roman"/>
                <a:cs typeface="Times New Roman"/>
              </a:rPr>
              <a:t>держат </a:t>
            </a:r>
            <a:r>
              <a:rPr sz="2000" b="1" spc="-10" dirty="0">
                <a:latin typeface="Times New Roman"/>
                <a:cs typeface="Times New Roman"/>
              </a:rPr>
              <a:t>перпендикулярно </a:t>
            </a:r>
            <a:r>
              <a:rPr sz="2000" b="1" spc="-5" dirty="0">
                <a:latin typeface="Times New Roman"/>
                <a:cs typeface="Times New Roman"/>
              </a:rPr>
              <a:t>к  поверхности </a:t>
            </a:r>
            <a:r>
              <a:rPr sz="2000" b="1" dirty="0">
                <a:latin typeface="Times New Roman"/>
                <a:cs typeface="Times New Roman"/>
              </a:rPr>
              <a:t>доски, </a:t>
            </a:r>
            <a:r>
              <a:rPr sz="2000" b="1" spc="-5" dirty="0">
                <a:latin typeface="Times New Roman"/>
                <a:cs typeface="Times New Roman"/>
              </a:rPr>
              <a:t>а при выжигании прямых линий - наклонно, </a:t>
            </a:r>
            <a:r>
              <a:rPr sz="2000" b="1" spc="-20" dirty="0">
                <a:latin typeface="Times New Roman"/>
                <a:cs typeface="Times New Roman"/>
              </a:rPr>
              <a:t>как  </a:t>
            </a:r>
            <a:r>
              <a:rPr sz="2000" b="1" spc="-5" dirty="0">
                <a:latin typeface="Times New Roman"/>
                <a:cs typeface="Times New Roman"/>
              </a:rPr>
              <a:t>карандаш при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рисовании.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7964" y="4869154"/>
            <a:ext cx="6096000" cy="1821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630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ТВОРЧЕСКИЙ ПРОЕКТ  ВЫЖИГАНИЕ ПО ДЕРЕВУ к программе «Сувенир» 3 группа обучения</vt:lpstr>
      <vt:lpstr>НЕМНОГО ИСТОРИИ:</vt:lpstr>
      <vt:lpstr>НЕМНОГО ИСТОРИИ:</vt:lpstr>
      <vt:lpstr>СОВРЕМЕННОЕ ВЫЖИГАНИЕ:</vt:lpstr>
      <vt:lpstr>ЦЕЛЬ ПРОЕКТНОЙ ДЕЯТЕЛЬНОСТИ:</vt:lpstr>
      <vt:lpstr>Выполняя проект, вы решаете  следующие задачи:</vt:lpstr>
      <vt:lpstr>АКТУАЛЬНОСТЬ РАБОТЫ:</vt:lpstr>
      <vt:lpstr>ПРИЕМЫ ВЫЖИГАНИЯ:</vt:lpstr>
      <vt:lpstr>ПРИЕМЫ ВЫЖИГАНИЯ:</vt:lpstr>
      <vt:lpstr>ЭСКИЗЫ ИЗДЕЛИЙ:</vt:lpstr>
      <vt:lpstr>Презентация PowerPoint</vt:lpstr>
      <vt:lpstr>ТЕХНОЛОГИЯ ИЗГОТОВЛЕНИЯ: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Выжигание по дереву</dc:title>
  <dc:creator>кирилл</dc:creator>
  <cp:lastModifiedBy>User</cp:lastModifiedBy>
  <cp:revision>5</cp:revision>
  <dcterms:created xsi:type="dcterms:W3CDTF">2020-03-23T09:41:13Z</dcterms:created>
  <dcterms:modified xsi:type="dcterms:W3CDTF">2020-04-10T07:59:52Z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2020-03-23T00:00:00Z</vt:filetime>
  </property>
</Properties>
</file>