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62D5"/>
    <a:srgbClr val="D64A6B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2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8"/>
  <c:chart>
    <c:view3D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9.9584749274761727E-2"/>
          <c:y val="3.9539172122702401E-2"/>
          <c:w val="0.63343279458488833"/>
          <c:h val="0.85301841977516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нарушение</c:v>
                </c:pt>
              </c:strCache>
            </c:strRef>
          </c:tx>
          <c:dLbls>
            <c:dLbl>
              <c:idx val="0"/>
              <c:layout>
                <c:manualLayout>
                  <c:x val="-6.3134762692147045E-2"/>
                  <c:y val="-7.489063084674989E-3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1.0087068506957082E-2"/>
                  <c:y val="-1.1136456427795011E-2"/>
                </c:manualLayout>
              </c:layout>
              <c:showVal val="1"/>
              <c:showCatName val="1"/>
              <c:separator>
</c:separator>
            </c:dLbl>
            <c:showVal val="1"/>
            <c:showCatName val="1"/>
            <c:separator>
</c:separator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0.45</c:v>
                </c:pt>
                <c:pt idx="1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dLbls>
            <c:dLbl>
              <c:idx val="0"/>
              <c:layout>
                <c:manualLayout>
                  <c:x val="3.5139995926638059E-3"/>
                  <c:y val="-2.1148011005548577E-2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3.507233669443291E-3"/>
                  <c:y val="-0.4218905031910784"/>
                </c:manualLayout>
              </c:layout>
              <c:showVal val="1"/>
              <c:showCatName val="1"/>
              <c:separator>
</c:separator>
            </c:dLbl>
            <c:showVal val="1"/>
            <c:showCatName val="1"/>
            <c:separator>
</c:separator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0.8</c:v>
                </c:pt>
              </c:numCache>
            </c:numRef>
          </c:val>
        </c:ser>
        <c:shape val="box"/>
        <c:axId val="102457728"/>
        <c:axId val="102563840"/>
        <c:axId val="0"/>
      </c:bar3DChart>
      <c:catAx>
        <c:axId val="102457728"/>
        <c:scaling>
          <c:orientation val="minMax"/>
        </c:scaling>
        <c:delete val="1"/>
        <c:axPos val="b"/>
        <c:tickLblPos val="nextTo"/>
        <c:crossAx val="102563840"/>
        <c:crosses val="autoZero"/>
        <c:auto val="1"/>
        <c:lblAlgn val="ctr"/>
        <c:lblOffset val="100"/>
      </c:catAx>
      <c:valAx>
        <c:axId val="102563840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0245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31575037997234"/>
          <c:y val="0.3040051358497734"/>
          <c:w val="0.20128670466478818"/>
          <c:h val="0.13957655293088364"/>
        </c:manualLayout>
      </c:layout>
    </c:legend>
    <c:plotVisOnly val="1"/>
    <c:dispBlanksAs val="gap"/>
  </c:chart>
  <c:spPr>
    <a:solidFill>
      <a:schemeClr val="bg1">
        <a:lumMod val="50000"/>
        <a:lumOff val="5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3"/>
  <c:chart>
    <c:view3D>
      <c:perspective val="30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>
                        <a:latin typeface="Georgia" pitchFamily="18" charset="0"/>
                      </a:rPr>
                      <a:t>заболеваемость
30%</a:t>
                    </a:r>
                  </a:p>
                </c:rich>
              </c:tx>
              <c:showVal val="1"/>
              <c:showCatName val="1"/>
              <c:separator>
</c:separator>
            </c:dLbl>
            <c:showVal val="1"/>
            <c:showCatName val="1"/>
            <c:separator>
</c:separator>
          </c:dLbls>
          <c:cat>
            <c:strRef>
              <c:f>Лист1!$A$2</c:f>
              <c:strCache>
                <c:ptCount val="1"/>
                <c:pt idx="0">
                  <c:v>заболеваемость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0.30000000000000004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dLbls>
            <c:dLbl>
              <c:idx val="0"/>
              <c:layout>
                <c:manualLayout>
                  <c:x val="2.8070175438596492E-2"/>
                  <c:y val="-4.8039619145038197E-1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Georgia" pitchFamily="18" charset="0"/>
                      </a:rPr>
                      <a:t>заболеваемость
15%</a:t>
                    </a:r>
                  </a:p>
                </c:rich>
              </c:tx>
              <c:showVal val="1"/>
              <c:showCatName val="1"/>
              <c:separator>
</c:separator>
            </c:dLbl>
            <c:showVal val="1"/>
            <c:showCatName val="1"/>
            <c:separator>
</c:separator>
          </c:dLbls>
          <c:cat>
            <c:strRef>
              <c:f>Лист1!$A$2</c:f>
              <c:strCache>
                <c:ptCount val="1"/>
                <c:pt idx="0">
                  <c:v>заболеваемость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0.15000000000000002</c:v>
                </c:pt>
              </c:numCache>
            </c:numRef>
          </c:val>
        </c:ser>
        <c:shape val="box"/>
        <c:axId val="93107712"/>
        <c:axId val="97661312"/>
        <c:axId val="0"/>
      </c:bar3DChart>
      <c:catAx>
        <c:axId val="93107712"/>
        <c:scaling>
          <c:orientation val="minMax"/>
        </c:scaling>
        <c:delete val="1"/>
        <c:axPos val="b"/>
        <c:numFmt formatCode="General" sourceLinked="1"/>
        <c:tickLblPos val="nextTo"/>
        <c:crossAx val="97661312"/>
        <c:crosses val="autoZero"/>
        <c:auto val="1"/>
        <c:lblAlgn val="ctr"/>
        <c:lblOffset val="100"/>
      </c:catAx>
      <c:valAx>
        <c:axId val="97661312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9310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07016622922151"/>
          <c:y val="0.40486600497583097"/>
          <c:w val="0.2124457798038403"/>
          <c:h val="0.13578195854528438"/>
        </c:manualLayout>
      </c:layout>
    </c:legend>
    <c:plotVisOnly val="1"/>
    <c:dispBlanksAs val="gap"/>
  </c:chart>
  <c:spPr>
    <a:solidFill>
      <a:schemeClr val="tx1">
        <a:lumMod val="65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5"/>
  <c:chart>
    <c:view3D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929824561403512E-2"/>
          <c:y val="4.2664821043238363E-2"/>
          <c:w val="0.79649412902334549"/>
          <c:h val="0.824830375726137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Lbls>
            <c:dLbl>
              <c:idx val="1"/>
              <c:layout>
                <c:manualLayout>
                  <c:x val="-3.1298796548950333E-2"/>
                  <c:y val="1.5374716339510056E-2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4.6948194823425498E-3"/>
                  <c:y val="6.2691313830041595E-3"/>
                </c:manualLayout>
              </c:layout>
              <c:showVal val="1"/>
              <c:showCatName val="1"/>
              <c:separator>
</c:separator>
            </c:dLbl>
            <c:showVal val="1"/>
            <c:showCatName val="1"/>
            <c:separator>
</c:separator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0.5</c:v>
                </c:pt>
                <c:pt idx="2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dLbls>
            <c:dLbl>
              <c:idx val="0"/>
              <c:layout>
                <c:manualLayout>
                  <c:x val="3.5993616031292912E-2"/>
                  <c:y val="-1.6918241011390001E-3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2.2098552270468919E-2"/>
                  <c:y val="1.5946728423794975E-2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3.148819123515402E-2"/>
                  <c:y val="7.2394333630133962E-3"/>
                </c:manualLayout>
              </c:layout>
              <c:showVal val="1"/>
              <c:showCatName val="1"/>
              <c:separator>
</c:separator>
            </c:dLbl>
            <c:showVal val="1"/>
            <c:showCatName val="1"/>
            <c:separator>
</c:separator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</c:v>
                </c:pt>
                <c:pt idx="1">
                  <c:v>0.58000000000000007</c:v>
                </c:pt>
                <c:pt idx="2">
                  <c:v>0.22</c:v>
                </c:pt>
              </c:numCache>
            </c:numRef>
          </c:val>
        </c:ser>
        <c:shape val="cylinder"/>
        <c:axId val="101940608"/>
        <c:axId val="102078336"/>
        <c:axId val="0"/>
      </c:bar3DChart>
      <c:catAx>
        <c:axId val="101940608"/>
        <c:scaling>
          <c:orientation val="minMax"/>
        </c:scaling>
        <c:delete val="1"/>
        <c:axPos val="b"/>
        <c:numFmt formatCode="General" sourceLinked="1"/>
        <c:tickLblPos val="nextTo"/>
        <c:crossAx val="102078336"/>
        <c:crosses val="autoZero"/>
        <c:auto val="1"/>
        <c:lblAlgn val="ctr"/>
        <c:lblOffset val="100"/>
      </c:catAx>
      <c:valAx>
        <c:axId val="102078336"/>
        <c:scaling>
          <c:orientation val="minMax"/>
        </c:scaling>
        <c:delete val="1"/>
        <c:axPos val="l"/>
        <c:majorGridlines/>
        <c:numFmt formatCode="0%" sourceLinked="1"/>
        <c:tickLblPos val="high"/>
        <c:crossAx val="101940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39468066491683"/>
          <c:y val="0.43457797162246908"/>
          <c:w val="0.17760526746423558"/>
          <c:h val="0.14412000833705091"/>
        </c:manualLayout>
      </c:layout>
    </c:legend>
    <c:plotVisOnly val="1"/>
    <c:dispBlanksAs val="gap"/>
  </c:chart>
  <c:spPr>
    <a:noFill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perspective val="30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1.9298245614035127E-2"/>
          <c:y val="4.2664821043238398E-2"/>
          <c:w val="0.79649412902334549"/>
          <c:h val="0.824830375726137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Lbls>
            <c:dLbl>
              <c:idx val="0"/>
              <c:layout>
                <c:manualLayout>
                  <c:x val="-1.7543859649122807E-3"/>
                  <c:y val="-5.2407462657619334E-3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2.8070175438596492E-2"/>
                  <c:y val="-2.8223688255652681E-3"/>
                </c:manualLayout>
              </c:layout>
              <c:showVal val="1"/>
              <c:showCatName val="1"/>
              <c:separator>
</c:separator>
            </c:dLbl>
            <c:showVal val="1"/>
            <c:showCatName val="1"/>
            <c:separator>
</c:separator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dLbls>
            <c:dLbl>
              <c:idx val="0"/>
              <c:layout>
                <c:manualLayout>
                  <c:x val="4.0350877192982457E-2"/>
                  <c:y val="1.3928624337117812E-2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3.5087719298245615E-3"/>
                  <c:y val="7.881958586550112E-3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1.4035087719298246E-2"/>
                  <c:y val="2.7216804721128338E-3"/>
                </c:manualLayout>
              </c:layout>
              <c:showVal val="1"/>
              <c:showCatName val="1"/>
              <c:separator>
</c:separator>
            </c:dLbl>
            <c:showVal val="1"/>
            <c:showCatName val="1"/>
            <c:separator>
</c:separator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0.35000000000000003</c:v>
                </c:pt>
                <c:pt idx="1">
                  <c:v>0.5</c:v>
                </c:pt>
                <c:pt idx="2">
                  <c:v>0.15000000000000002</c:v>
                </c:pt>
              </c:numCache>
            </c:numRef>
          </c:val>
        </c:ser>
        <c:shape val="box"/>
        <c:axId val="102098432"/>
        <c:axId val="102103296"/>
        <c:axId val="0"/>
      </c:bar3DChart>
      <c:catAx>
        <c:axId val="102098432"/>
        <c:scaling>
          <c:orientation val="minMax"/>
        </c:scaling>
        <c:delete val="1"/>
        <c:axPos val="b"/>
        <c:numFmt formatCode="General" sourceLinked="1"/>
        <c:tickLblPos val="nextTo"/>
        <c:crossAx val="102103296"/>
        <c:crosses val="autoZero"/>
        <c:auto val="1"/>
        <c:lblAlgn val="ctr"/>
        <c:lblOffset val="100"/>
      </c:catAx>
      <c:valAx>
        <c:axId val="102103296"/>
        <c:scaling>
          <c:orientation val="minMax"/>
        </c:scaling>
        <c:delete val="1"/>
        <c:axPos val="l"/>
        <c:majorGridlines/>
        <c:numFmt formatCode="0%" sourceLinked="1"/>
        <c:tickLblPos val="high"/>
        <c:crossAx val="10209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39468066491683"/>
          <c:y val="0.43457792224869696"/>
          <c:w val="0.17760526746423558"/>
          <c:h val="0.13472252730998979"/>
        </c:manualLayout>
      </c:layout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view3D>
      <c:perspective val="30"/>
    </c:view3D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1.9298245614035127E-2"/>
          <c:y val="4.2664821043238398E-2"/>
          <c:w val="0.79649412902334549"/>
          <c:h val="0.824830375726137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Lbls>
            <c:dLbl>
              <c:idx val="0"/>
              <c:layout>
                <c:manualLayout>
                  <c:x val="-3.865969353062345E-2"/>
                  <c:y val="-2.324244945617868E-2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4.9752754670281832E-4"/>
                  <c:y val="-2.22312184083619E-2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3.2619547430748318E-3"/>
                  <c:y val="3.2811191154297203E-3"/>
                </c:manualLayout>
              </c:layout>
              <c:showVal val="1"/>
              <c:showCatName val="1"/>
              <c:separator>
</c:separator>
            </c:dLbl>
            <c:showVal val="1"/>
            <c:showCatName val="1"/>
            <c:separator>
</c:separator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dLbls>
            <c:dLbl>
              <c:idx val="0"/>
              <c:layout>
                <c:manualLayout>
                  <c:x val="1.0546065546466511E-2"/>
                  <c:y val="7.978982520149031E-4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3.3751917628229003E-2"/>
                  <c:y val="-9.1400877893384365E-3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1.1540256502655411E-2"/>
                  <c:y val="8.0346372926789374E-3"/>
                </c:manualLayout>
              </c:layout>
              <c:showVal val="1"/>
              <c:showCatName val="1"/>
              <c:separator>
</c:separator>
            </c:dLbl>
            <c:showVal val="1"/>
            <c:showCatName val="1"/>
            <c:separator>
</c:separator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</c:ser>
        <c:shape val="cylinder"/>
        <c:axId val="102460032"/>
        <c:axId val="102476032"/>
        <c:axId val="0"/>
      </c:bar3DChart>
      <c:catAx>
        <c:axId val="102460032"/>
        <c:scaling>
          <c:orientation val="minMax"/>
        </c:scaling>
        <c:delete val="1"/>
        <c:axPos val="b"/>
        <c:numFmt formatCode="General" sourceLinked="1"/>
        <c:tickLblPos val="nextTo"/>
        <c:crossAx val="102476032"/>
        <c:crosses val="autoZero"/>
        <c:auto val="1"/>
        <c:lblAlgn val="ctr"/>
        <c:lblOffset val="100"/>
      </c:catAx>
      <c:valAx>
        <c:axId val="102476032"/>
        <c:scaling>
          <c:orientation val="minMax"/>
        </c:scaling>
        <c:delete val="1"/>
        <c:axPos val="l"/>
        <c:majorGridlines/>
        <c:numFmt formatCode="0%" sourceLinked="1"/>
        <c:tickLblPos val="high"/>
        <c:crossAx val="10246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39468066491683"/>
          <c:y val="0.43457792224869696"/>
          <c:w val="0.17760535270361261"/>
          <c:h val="0.1228270570936794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5"/>
  <c:chart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диагностика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уровень освоения программы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0.83000000000000007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итоговая аттестация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уровень освоения программы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0.94000000000000006</c:v>
                </c:pt>
              </c:numCache>
            </c:numRef>
          </c:val>
        </c:ser>
        <c:shape val="box"/>
        <c:axId val="102671104"/>
        <c:axId val="102673408"/>
        <c:axId val="0"/>
      </c:bar3DChart>
      <c:catAx>
        <c:axId val="102671104"/>
        <c:scaling>
          <c:orientation val="minMax"/>
        </c:scaling>
        <c:delete val="1"/>
        <c:axPos val="b"/>
        <c:numFmt formatCode="General" sourceLinked="1"/>
        <c:tickLblPos val="nextTo"/>
        <c:crossAx val="102673408"/>
        <c:crosses val="autoZero"/>
        <c:auto val="1"/>
        <c:lblAlgn val="ctr"/>
        <c:lblOffset val="100"/>
      </c:catAx>
      <c:valAx>
        <c:axId val="102673408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0267110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1994609164420486"/>
          <c:y val="0.17263157894736839"/>
          <c:w val="0.59433962264150952"/>
          <c:h val="0.684210526315789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% сохранности</c:v>
                </c:pt>
              </c:strCache>
            </c:strRef>
          </c:tx>
          <c:dLbls>
            <c:dLbl>
              <c:idx val="0"/>
              <c:layout>
                <c:manualLayout>
                  <c:x val="3.5087719298245615E-3"/>
                  <c:y val="-3.9305596993214675E-2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3.5087719298245615E-3"/>
                  <c:y val="-5.2407462657619593E-2"/>
                </c:manualLayout>
              </c:layout>
              <c:showVal val="1"/>
              <c:showCatName val="1"/>
              <c:separator>
</c:separator>
            </c:dLbl>
            <c:showVal val="1"/>
            <c:showCatName val="1"/>
            <c:separator>
</c:separator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hape val="cylinder"/>
        <c:axId val="102099200"/>
        <c:axId val="102671488"/>
        <c:axId val="102510592"/>
      </c:bar3DChart>
      <c:catAx>
        <c:axId val="102099200"/>
        <c:scaling>
          <c:orientation val="minMax"/>
        </c:scaling>
        <c:delete val="1"/>
        <c:axPos val="b"/>
        <c:numFmt formatCode="General" sourceLinked="1"/>
        <c:tickLblPos val="nextTo"/>
        <c:crossAx val="102671488"/>
        <c:crosses val="autoZero"/>
        <c:auto val="1"/>
        <c:lblAlgn val="ctr"/>
        <c:lblOffset val="100"/>
      </c:catAx>
      <c:valAx>
        <c:axId val="102671488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02099200"/>
        <c:crosses val="autoZero"/>
        <c:crossBetween val="between"/>
      </c:valAx>
      <c:serAx>
        <c:axId val="102510592"/>
        <c:scaling>
          <c:orientation val="minMax"/>
        </c:scaling>
        <c:delete val="1"/>
        <c:axPos val="b"/>
        <c:tickLblPos val="nextTo"/>
        <c:crossAx val="102671488"/>
      </c:serAx>
    </c:plotArea>
    <c:legend>
      <c:legendPos val="r"/>
      <c:layout>
        <c:manualLayout>
          <c:xMode val="edge"/>
          <c:yMode val="edge"/>
          <c:x val="0.73462271216097996"/>
          <c:y val="0.50968098927513816"/>
          <c:w val="0.25846332366348945"/>
          <c:h val="6.7890979272642191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3ABD2-FC7A-4494-8099-2A6284DD10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D9B4A5-7145-4975-BCC0-ECAB33A70617}">
      <dgm:prSet custT="1"/>
      <dgm:spPr/>
      <dgm:t>
        <a:bodyPr/>
        <a:lstStyle/>
        <a:p>
          <a:r>
            <a:rPr lang="ru-RU" sz="2400" b="1" dirty="0" smtClean="0">
              <a:solidFill>
                <a:srgbClr val="000804"/>
              </a:solidFill>
              <a:latin typeface="Georgia" pitchFamily="18" charset="0"/>
              <a:cs typeface="Arial" charset="0"/>
            </a:rPr>
            <a:t>1.</a:t>
          </a:r>
          <a:r>
            <a:rPr lang="ru-RU" sz="2400" dirty="0" smtClean="0">
              <a:solidFill>
                <a:srgbClr val="000804"/>
              </a:solidFill>
              <a:latin typeface="Georgia" pitchFamily="18" charset="0"/>
              <a:cs typeface="Arial" charset="0"/>
            </a:rPr>
            <a:t> Здоровье подрастающего поколения находится под угрозой. По    статистике 80-85% детей школьного возраста имеют плохое здоровье</a:t>
          </a:r>
          <a:endParaRPr lang="ru-RU" sz="2400" dirty="0">
            <a:latin typeface="Georgia" pitchFamily="18" charset="0"/>
          </a:endParaRPr>
        </a:p>
      </dgm:t>
    </dgm:pt>
    <dgm:pt modelId="{15FE5D56-4200-41C9-AF17-BA61011C9303}" type="parTrans" cxnId="{03329FD3-1A02-42F3-B62B-25EF58A3C60C}">
      <dgm:prSet/>
      <dgm:spPr/>
      <dgm:t>
        <a:bodyPr/>
        <a:lstStyle/>
        <a:p>
          <a:endParaRPr lang="ru-RU"/>
        </a:p>
      </dgm:t>
    </dgm:pt>
    <dgm:pt modelId="{200CBF5D-7BC1-4565-8C40-BEF1AEE6E860}" type="sibTrans" cxnId="{03329FD3-1A02-42F3-B62B-25EF58A3C60C}">
      <dgm:prSet/>
      <dgm:spPr/>
      <dgm:t>
        <a:bodyPr/>
        <a:lstStyle/>
        <a:p>
          <a:endParaRPr lang="ru-RU"/>
        </a:p>
      </dgm:t>
    </dgm:pt>
    <dgm:pt modelId="{1D268785-D425-4E3A-92FA-CEAD5D140C91}">
      <dgm:prSet custT="1"/>
      <dgm:spPr/>
      <dgm:t>
        <a:bodyPr/>
        <a:lstStyle/>
        <a:p>
          <a:r>
            <a:rPr lang="ru-RU" sz="2400" b="1" dirty="0" smtClean="0">
              <a:solidFill>
                <a:srgbClr val="000804"/>
              </a:solidFill>
              <a:latin typeface="Georgia" pitchFamily="18" charset="0"/>
              <a:cs typeface="Arial" charset="0"/>
            </a:rPr>
            <a:t>2.</a:t>
          </a:r>
          <a:r>
            <a:rPr lang="ru-RU" sz="2400" dirty="0" smtClean="0">
              <a:solidFill>
                <a:srgbClr val="000804"/>
              </a:solidFill>
              <a:latin typeface="Georgia" pitchFamily="18" charset="0"/>
              <a:cs typeface="Arial" charset="0"/>
            </a:rPr>
            <a:t> Негативные тенденции в состоянии здоровья учащихся влияют на качество их обучения и воспитания.</a:t>
          </a:r>
          <a:endParaRPr lang="ru-RU" sz="2400" dirty="0" smtClean="0">
            <a:solidFill>
              <a:srgbClr val="000804"/>
            </a:solidFill>
            <a:latin typeface="Georgia" pitchFamily="18" charset="0"/>
            <a:cs typeface="Arial" charset="0"/>
          </a:endParaRPr>
        </a:p>
      </dgm:t>
    </dgm:pt>
    <dgm:pt modelId="{EA2F5E8A-A216-4798-BB3F-ECDF7A878499}" type="parTrans" cxnId="{AC9B88CF-1648-4A4D-8764-569FC95752CF}">
      <dgm:prSet/>
      <dgm:spPr/>
      <dgm:t>
        <a:bodyPr/>
        <a:lstStyle/>
        <a:p>
          <a:endParaRPr lang="ru-RU"/>
        </a:p>
      </dgm:t>
    </dgm:pt>
    <dgm:pt modelId="{1BF1A337-5C44-40A8-94E3-D66302166F2D}" type="sibTrans" cxnId="{AC9B88CF-1648-4A4D-8764-569FC95752CF}">
      <dgm:prSet/>
      <dgm:spPr/>
      <dgm:t>
        <a:bodyPr/>
        <a:lstStyle/>
        <a:p>
          <a:endParaRPr lang="ru-RU"/>
        </a:p>
      </dgm:t>
    </dgm:pt>
    <dgm:pt modelId="{07F6DA5A-5F06-433A-9528-CDED9E41C8AF}">
      <dgm:prSet custT="1"/>
      <dgm:spPr/>
      <dgm:t>
        <a:bodyPr/>
        <a:lstStyle/>
        <a:p>
          <a:r>
            <a:rPr lang="ru-RU" sz="2400" b="1" dirty="0" smtClean="0">
              <a:solidFill>
                <a:srgbClr val="000804"/>
              </a:solidFill>
              <a:latin typeface="Georgia" pitchFamily="18" charset="0"/>
              <a:cs typeface="Arial" charset="0"/>
            </a:rPr>
            <a:t>3.</a:t>
          </a:r>
          <a:r>
            <a:rPr lang="ru-RU" sz="2400" dirty="0" smtClean="0">
              <a:solidFill>
                <a:srgbClr val="000804"/>
              </a:solidFill>
              <a:latin typeface="Georgia" pitchFamily="18" charset="0"/>
              <a:cs typeface="Arial" charset="0"/>
            </a:rPr>
            <a:t> Статистические данные говорят о том, что учащиеся не могут управлять своим здоровьем.</a:t>
          </a:r>
          <a:endParaRPr lang="ru-RU" sz="2400" dirty="0" smtClean="0">
            <a:solidFill>
              <a:srgbClr val="000804"/>
            </a:solidFill>
            <a:latin typeface="Georgia" pitchFamily="18" charset="0"/>
            <a:cs typeface="Arial" charset="0"/>
          </a:endParaRPr>
        </a:p>
      </dgm:t>
    </dgm:pt>
    <dgm:pt modelId="{87ED1442-725C-4BAD-9B16-C866706A7C5B}" type="parTrans" cxnId="{52A69B83-6DF9-4FDA-8296-DF6A1DF73D0A}">
      <dgm:prSet/>
      <dgm:spPr/>
      <dgm:t>
        <a:bodyPr/>
        <a:lstStyle/>
        <a:p>
          <a:endParaRPr lang="ru-RU"/>
        </a:p>
      </dgm:t>
    </dgm:pt>
    <dgm:pt modelId="{3D91685C-F16C-42D7-9A0E-E939C331A433}" type="sibTrans" cxnId="{52A69B83-6DF9-4FDA-8296-DF6A1DF73D0A}">
      <dgm:prSet/>
      <dgm:spPr/>
      <dgm:t>
        <a:bodyPr/>
        <a:lstStyle/>
        <a:p>
          <a:endParaRPr lang="ru-RU"/>
        </a:p>
      </dgm:t>
    </dgm:pt>
    <dgm:pt modelId="{988305C5-5244-43FA-A757-9FA25A9FFE27}" type="pres">
      <dgm:prSet presAssocID="{A893ABD2-FC7A-4494-8099-2A6284DD1024}" presName="linear" presStyleCnt="0">
        <dgm:presLayoutVars>
          <dgm:dir/>
          <dgm:animLvl val="lvl"/>
          <dgm:resizeHandles val="exact"/>
        </dgm:presLayoutVars>
      </dgm:prSet>
      <dgm:spPr/>
    </dgm:pt>
    <dgm:pt modelId="{F637FC2C-51DA-4AC3-9754-9D8C20D1DB0D}" type="pres">
      <dgm:prSet presAssocID="{DFD9B4A5-7145-4975-BCC0-ECAB33A70617}" presName="parentLin" presStyleCnt="0"/>
      <dgm:spPr/>
    </dgm:pt>
    <dgm:pt modelId="{9649B4F0-C62A-486E-86D1-DFE614FF35BB}" type="pres">
      <dgm:prSet presAssocID="{DFD9B4A5-7145-4975-BCC0-ECAB33A70617}" presName="parentLeftMargin" presStyleLbl="node1" presStyleIdx="0" presStyleCnt="3"/>
      <dgm:spPr/>
    </dgm:pt>
    <dgm:pt modelId="{42609526-A00B-43DC-B137-DF0D7D95DF02}" type="pres">
      <dgm:prSet presAssocID="{DFD9B4A5-7145-4975-BCC0-ECAB33A70617}" presName="parentText" presStyleLbl="node1" presStyleIdx="0" presStyleCnt="3" custScaleX="135715" custScaleY="410202">
        <dgm:presLayoutVars>
          <dgm:chMax val="0"/>
          <dgm:bulletEnabled val="1"/>
        </dgm:presLayoutVars>
      </dgm:prSet>
      <dgm:spPr/>
    </dgm:pt>
    <dgm:pt modelId="{AC266B04-B617-4872-8DEC-ED9094524E20}" type="pres">
      <dgm:prSet presAssocID="{DFD9B4A5-7145-4975-BCC0-ECAB33A70617}" presName="negativeSpace" presStyleCnt="0"/>
      <dgm:spPr/>
    </dgm:pt>
    <dgm:pt modelId="{42BD1A38-1AA3-4A28-80CF-9A8E27912FD6}" type="pres">
      <dgm:prSet presAssocID="{DFD9B4A5-7145-4975-BCC0-ECAB33A70617}" presName="childText" presStyleLbl="conFgAcc1" presStyleIdx="0" presStyleCnt="3">
        <dgm:presLayoutVars>
          <dgm:bulletEnabled val="1"/>
        </dgm:presLayoutVars>
      </dgm:prSet>
      <dgm:spPr/>
    </dgm:pt>
    <dgm:pt modelId="{A11B828D-80C0-4756-9B96-35ECEC006A6D}" type="pres">
      <dgm:prSet presAssocID="{200CBF5D-7BC1-4565-8C40-BEF1AEE6E860}" presName="spaceBetweenRectangles" presStyleCnt="0"/>
      <dgm:spPr/>
    </dgm:pt>
    <dgm:pt modelId="{681EC719-F01A-45A3-A6CE-2498E8FFABD2}" type="pres">
      <dgm:prSet presAssocID="{1D268785-D425-4E3A-92FA-CEAD5D140C91}" presName="parentLin" presStyleCnt="0"/>
      <dgm:spPr/>
    </dgm:pt>
    <dgm:pt modelId="{DA252EC7-6767-4791-9509-9205D95813D0}" type="pres">
      <dgm:prSet presAssocID="{1D268785-D425-4E3A-92FA-CEAD5D140C91}" presName="parentLeftMargin" presStyleLbl="node1" presStyleIdx="0" presStyleCnt="3"/>
      <dgm:spPr/>
    </dgm:pt>
    <dgm:pt modelId="{C8199C6A-3AD6-492F-8CD9-19830EF96B16}" type="pres">
      <dgm:prSet presAssocID="{1D268785-D425-4E3A-92FA-CEAD5D140C91}" presName="parentText" presStyleLbl="node1" presStyleIdx="1" presStyleCnt="3" custScaleX="142857" custScaleY="341161">
        <dgm:presLayoutVars>
          <dgm:chMax val="0"/>
          <dgm:bulletEnabled val="1"/>
        </dgm:presLayoutVars>
      </dgm:prSet>
      <dgm:spPr/>
    </dgm:pt>
    <dgm:pt modelId="{61223872-1B19-4651-82D8-50FB53C0D611}" type="pres">
      <dgm:prSet presAssocID="{1D268785-D425-4E3A-92FA-CEAD5D140C91}" presName="negativeSpace" presStyleCnt="0"/>
      <dgm:spPr/>
    </dgm:pt>
    <dgm:pt modelId="{1350E934-15FE-416E-8DBD-D567249F197B}" type="pres">
      <dgm:prSet presAssocID="{1D268785-D425-4E3A-92FA-CEAD5D140C91}" presName="childText" presStyleLbl="conFgAcc1" presStyleIdx="1" presStyleCnt="3">
        <dgm:presLayoutVars>
          <dgm:bulletEnabled val="1"/>
        </dgm:presLayoutVars>
      </dgm:prSet>
      <dgm:spPr/>
    </dgm:pt>
    <dgm:pt modelId="{EC72C69D-3B4A-46B1-A9A7-27E8916C84E7}" type="pres">
      <dgm:prSet presAssocID="{1BF1A337-5C44-40A8-94E3-D66302166F2D}" presName="spaceBetweenRectangles" presStyleCnt="0"/>
      <dgm:spPr/>
    </dgm:pt>
    <dgm:pt modelId="{7BF206B3-6A34-40C5-95C6-A1B6A986CF6A}" type="pres">
      <dgm:prSet presAssocID="{07F6DA5A-5F06-433A-9528-CDED9E41C8AF}" presName="parentLin" presStyleCnt="0"/>
      <dgm:spPr/>
    </dgm:pt>
    <dgm:pt modelId="{6F4284F7-8F32-4363-9955-6BDD17C87863}" type="pres">
      <dgm:prSet presAssocID="{07F6DA5A-5F06-433A-9528-CDED9E41C8AF}" presName="parentLeftMargin" presStyleLbl="node1" presStyleIdx="1" presStyleCnt="3"/>
      <dgm:spPr/>
    </dgm:pt>
    <dgm:pt modelId="{453EDEDC-FDF4-4295-83DD-6D81ADBE62E3}" type="pres">
      <dgm:prSet presAssocID="{07F6DA5A-5F06-433A-9528-CDED9E41C8AF}" presName="parentText" presStyleLbl="node1" presStyleIdx="2" presStyleCnt="3" custScaleX="142412" custScaleY="330833">
        <dgm:presLayoutVars>
          <dgm:chMax val="0"/>
          <dgm:bulletEnabled val="1"/>
        </dgm:presLayoutVars>
      </dgm:prSet>
      <dgm:spPr/>
    </dgm:pt>
    <dgm:pt modelId="{CBA4C47E-0D5C-48A2-921C-7809C2834793}" type="pres">
      <dgm:prSet presAssocID="{07F6DA5A-5F06-433A-9528-CDED9E41C8AF}" presName="negativeSpace" presStyleCnt="0"/>
      <dgm:spPr/>
    </dgm:pt>
    <dgm:pt modelId="{34454084-F250-4C22-AA7E-6DC72BE8F2DB}" type="pres">
      <dgm:prSet presAssocID="{07F6DA5A-5F06-433A-9528-CDED9E41C8A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DF09AAB-C1BA-4D33-BD8F-66D949825D36}" type="presOf" srcId="{1D268785-D425-4E3A-92FA-CEAD5D140C91}" destId="{DA252EC7-6767-4791-9509-9205D95813D0}" srcOrd="0" destOrd="0" presId="urn:microsoft.com/office/officeart/2005/8/layout/list1"/>
    <dgm:cxn modelId="{6F1CD29E-E48C-43C7-B551-C6953463B3C7}" type="presOf" srcId="{07F6DA5A-5F06-433A-9528-CDED9E41C8AF}" destId="{6F4284F7-8F32-4363-9955-6BDD17C87863}" srcOrd="0" destOrd="0" presId="urn:microsoft.com/office/officeart/2005/8/layout/list1"/>
    <dgm:cxn modelId="{0A1685E7-5E70-4CC0-A48A-1DBC1D38370B}" type="presOf" srcId="{1D268785-D425-4E3A-92FA-CEAD5D140C91}" destId="{C8199C6A-3AD6-492F-8CD9-19830EF96B16}" srcOrd="1" destOrd="0" presId="urn:microsoft.com/office/officeart/2005/8/layout/list1"/>
    <dgm:cxn modelId="{52A69B83-6DF9-4FDA-8296-DF6A1DF73D0A}" srcId="{A893ABD2-FC7A-4494-8099-2A6284DD1024}" destId="{07F6DA5A-5F06-433A-9528-CDED9E41C8AF}" srcOrd="2" destOrd="0" parTransId="{87ED1442-725C-4BAD-9B16-C866706A7C5B}" sibTransId="{3D91685C-F16C-42D7-9A0E-E939C331A433}"/>
    <dgm:cxn modelId="{D1C5D7F5-7470-4927-BF35-E67B847311C7}" type="presOf" srcId="{DFD9B4A5-7145-4975-BCC0-ECAB33A70617}" destId="{42609526-A00B-43DC-B137-DF0D7D95DF02}" srcOrd="1" destOrd="0" presId="urn:microsoft.com/office/officeart/2005/8/layout/list1"/>
    <dgm:cxn modelId="{5ED98F95-AFA1-461C-B238-10C61FE067FA}" type="presOf" srcId="{A893ABD2-FC7A-4494-8099-2A6284DD1024}" destId="{988305C5-5244-43FA-A757-9FA25A9FFE27}" srcOrd="0" destOrd="0" presId="urn:microsoft.com/office/officeart/2005/8/layout/list1"/>
    <dgm:cxn modelId="{EA9C2582-7A3F-43E9-A4DD-338C3BD7203C}" type="presOf" srcId="{DFD9B4A5-7145-4975-BCC0-ECAB33A70617}" destId="{9649B4F0-C62A-486E-86D1-DFE614FF35BB}" srcOrd="0" destOrd="0" presId="urn:microsoft.com/office/officeart/2005/8/layout/list1"/>
    <dgm:cxn modelId="{AC9B88CF-1648-4A4D-8764-569FC95752CF}" srcId="{A893ABD2-FC7A-4494-8099-2A6284DD1024}" destId="{1D268785-D425-4E3A-92FA-CEAD5D140C91}" srcOrd="1" destOrd="0" parTransId="{EA2F5E8A-A216-4798-BB3F-ECDF7A878499}" sibTransId="{1BF1A337-5C44-40A8-94E3-D66302166F2D}"/>
    <dgm:cxn modelId="{ECC1FEF5-2CE5-489B-8388-83C12AB41850}" type="presOf" srcId="{07F6DA5A-5F06-433A-9528-CDED9E41C8AF}" destId="{453EDEDC-FDF4-4295-83DD-6D81ADBE62E3}" srcOrd="1" destOrd="0" presId="urn:microsoft.com/office/officeart/2005/8/layout/list1"/>
    <dgm:cxn modelId="{03329FD3-1A02-42F3-B62B-25EF58A3C60C}" srcId="{A893ABD2-FC7A-4494-8099-2A6284DD1024}" destId="{DFD9B4A5-7145-4975-BCC0-ECAB33A70617}" srcOrd="0" destOrd="0" parTransId="{15FE5D56-4200-41C9-AF17-BA61011C9303}" sibTransId="{200CBF5D-7BC1-4565-8C40-BEF1AEE6E860}"/>
    <dgm:cxn modelId="{0BDA8117-8EEA-4FBA-8410-E4DBDCB10E03}" type="presParOf" srcId="{988305C5-5244-43FA-A757-9FA25A9FFE27}" destId="{F637FC2C-51DA-4AC3-9754-9D8C20D1DB0D}" srcOrd="0" destOrd="0" presId="urn:microsoft.com/office/officeart/2005/8/layout/list1"/>
    <dgm:cxn modelId="{8121C936-BC29-4C35-96EE-99916E4FB052}" type="presParOf" srcId="{F637FC2C-51DA-4AC3-9754-9D8C20D1DB0D}" destId="{9649B4F0-C62A-486E-86D1-DFE614FF35BB}" srcOrd="0" destOrd="0" presId="urn:microsoft.com/office/officeart/2005/8/layout/list1"/>
    <dgm:cxn modelId="{EC0AAC55-278C-4E79-84EA-F1AB0F3A8773}" type="presParOf" srcId="{F637FC2C-51DA-4AC3-9754-9D8C20D1DB0D}" destId="{42609526-A00B-43DC-B137-DF0D7D95DF02}" srcOrd="1" destOrd="0" presId="urn:microsoft.com/office/officeart/2005/8/layout/list1"/>
    <dgm:cxn modelId="{A97B83EF-A80D-4B4F-BD34-A8BB0BC416D1}" type="presParOf" srcId="{988305C5-5244-43FA-A757-9FA25A9FFE27}" destId="{AC266B04-B617-4872-8DEC-ED9094524E20}" srcOrd="1" destOrd="0" presId="urn:microsoft.com/office/officeart/2005/8/layout/list1"/>
    <dgm:cxn modelId="{AB9D2ABC-4D5D-46D2-86FF-5356728A4CFC}" type="presParOf" srcId="{988305C5-5244-43FA-A757-9FA25A9FFE27}" destId="{42BD1A38-1AA3-4A28-80CF-9A8E27912FD6}" srcOrd="2" destOrd="0" presId="urn:microsoft.com/office/officeart/2005/8/layout/list1"/>
    <dgm:cxn modelId="{F2CC8FAC-495A-4A9C-9114-BF86D3CC305B}" type="presParOf" srcId="{988305C5-5244-43FA-A757-9FA25A9FFE27}" destId="{A11B828D-80C0-4756-9B96-35ECEC006A6D}" srcOrd="3" destOrd="0" presId="urn:microsoft.com/office/officeart/2005/8/layout/list1"/>
    <dgm:cxn modelId="{9BF04A79-25C3-4137-B74D-497AC000BCE2}" type="presParOf" srcId="{988305C5-5244-43FA-A757-9FA25A9FFE27}" destId="{681EC719-F01A-45A3-A6CE-2498E8FFABD2}" srcOrd="4" destOrd="0" presId="urn:microsoft.com/office/officeart/2005/8/layout/list1"/>
    <dgm:cxn modelId="{C10978AD-5D43-49D7-98ED-6F9B0EF27B40}" type="presParOf" srcId="{681EC719-F01A-45A3-A6CE-2498E8FFABD2}" destId="{DA252EC7-6767-4791-9509-9205D95813D0}" srcOrd="0" destOrd="0" presId="urn:microsoft.com/office/officeart/2005/8/layout/list1"/>
    <dgm:cxn modelId="{2E704332-ABED-4995-BAFB-CE4C6291A000}" type="presParOf" srcId="{681EC719-F01A-45A3-A6CE-2498E8FFABD2}" destId="{C8199C6A-3AD6-492F-8CD9-19830EF96B16}" srcOrd="1" destOrd="0" presId="urn:microsoft.com/office/officeart/2005/8/layout/list1"/>
    <dgm:cxn modelId="{99A8B1F6-301D-4B65-83FB-EA53AFE451CB}" type="presParOf" srcId="{988305C5-5244-43FA-A757-9FA25A9FFE27}" destId="{61223872-1B19-4651-82D8-50FB53C0D611}" srcOrd="5" destOrd="0" presId="urn:microsoft.com/office/officeart/2005/8/layout/list1"/>
    <dgm:cxn modelId="{55CF968B-A7A7-40E4-BE0D-6729F4A2E942}" type="presParOf" srcId="{988305C5-5244-43FA-A757-9FA25A9FFE27}" destId="{1350E934-15FE-416E-8DBD-D567249F197B}" srcOrd="6" destOrd="0" presId="urn:microsoft.com/office/officeart/2005/8/layout/list1"/>
    <dgm:cxn modelId="{B1509232-AB00-4E55-805E-082524838DC3}" type="presParOf" srcId="{988305C5-5244-43FA-A757-9FA25A9FFE27}" destId="{EC72C69D-3B4A-46B1-A9A7-27E8916C84E7}" srcOrd="7" destOrd="0" presId="urn:microsoft.com/office/officeart/2005/8/layout/list1"/>
    <dgm:cxn modelId="{B2969EC3-1681-4978-964D-1C9C99F66A51}" type="presParOf" srcId="{988305C5-5244-43FA-A757-9FA25A9FFE27}" destId="{7BF206B3-6A34-40C5-95C6-A1B6A986CF6A}" srcOrd="8" destOrd="0" presId="urn:microsoft.com/office/officeart/2005/8/layout/list1"/>
    <dgm:cxn modelId="{F6B692DC-6D50-49E0-9260-263108E8A180}" type="presParOf" srcId="{7BF206B3-6A34-40C5-95C6-A1B6A986CF6A}" destId="{6F4284F7-8F32-4363-9955-6BDD17C87863}" srcOrd="0" destOrd="0" presId="urn:microsoft.com/office/officeart/2005/8/layout/list1"/>
    <dgm:cxn modelId="{9D82917A-E69E-48A5-B01F-A40491F50272}" type="presParOf" srcId="{7BF206B3-6A34-40C5-95C6-A1B6A986CF6A}" destId="{453EDEDC-FDF4-4295-83DD-6D81ADBE62E3}" srcOrd="1" destOrd="0" presId="urn:microsoft.com/office/officeart/2005/8/layout/list1"/>
    <dgm:cxn modelId="{922039AD-5B7F-4C52-8742-41A2338298AA}" type="presParOf" srcId="{988305C5-5244-43FA-A757-9FA25A9FFE27}" destId="{CBA4C47E-0D5C-48A2-921C-7809C2834793}" srcOrd="9" destOrd="0" presId="urn:microsoft.com/office/officeart/2005/8/layout/list1"/>
    <dgm:cxn modelId="{B4C59678-BBED-4FF1-8990-D2EC18F63494}" type="presParOf" srcId="{988305C5-5244-43FA-A757-9FA25A9FFE27}" destId="{34454084-F250-4C22-AA7E-6DC72BE8F2DB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82DAD-A731-43A3-BB03-2D601333BAD7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8ABF8-F106-46D5-91AB-4B7B505D33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545C81B-1ED3-4A92-B6BC-6F87E581B45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A35084-BB6A-48AE-A93B-CAE30C47AE0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C81B-1ED3-4A92-B6BC-6F87E581B45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5084-BB6A-48AE-A93B-CAE30C47A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C81B-1ED3-4A92-B6BC-6F87E581B45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5084-BB6A-48AE-A93B-CAE30C47A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C81B-1ED3-4A92-B6BC-6F87E581B45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5084-BB6A-48AE-A93B-CAE30C47A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545C81B-1ED3-4A92-B6BC-6F87E581B45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A35084-BB6A-48AE-A93B-CAE30C47AE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C81B-1ED3-4A92-B6BC-6F87E581B45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DA35084-BB6A-48AE-A93B-CAE30C47AE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C81B-1ED3-4A92-B6BC-6F87E581B45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DA35084-BB6A-48AE-A93B-CAE30C47A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C81B-1ED3-4A92-B6BC-6F87E581B45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5084-BB6A-48AE-A93B-CAE30C47AE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C81B-1ED3-4A92-B6BC-6F87E581B45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35084-BB6A-48AE-A93B-CAE30C47A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545C81B-1ED3-4A92-B6BC-6F87E581B45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A35084-BB6A-48AE-A93B-CAE30C47AE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545C81B-1ED3-4A92-B6BC-6F87E581B45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A35084-BB6A-48AE-A93B-CAE30C47AE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545C81B-1ED3-4A92-B6BC-6F87E581B45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DA35084-BB6A-48AE-A93B-CAE30C47AE0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179732" cy="8334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Муниципальное бюджетное образовательное учреждение</a:t>
            </a:r>
            <a:br>
              <a:rPr lang="ru-RU" sz="1800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 дополнительного образования</a:t>
            </a:r>
            <a:br>
              <a:rPr lang="ru-RU" sz="1800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«Дом детского творчества» Первомайского района Тамбовской области</a:t>
            </a: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</a:br>
            <a:endParaRPr lang="ru-RU" sz="1600" dirty="0">
              <a:solidFill>
                <a:srgbClr val="FFFF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1" y="1643050"/>
            <a:ext cx="72866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428869"/>
            <a:ext cx="5429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cs typeface="Miriam Fixed" pitchFamily="49" charset="-79"/>
              </a:rPr>
              <a:t>«Формирование ценности здоровья и здорового образа жизни у учащихся творческого объединения «Аэробика»</a:t>
            </a:r>
            <a:endParaRPr lang="ru-RU" sz="28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  <a:cs typeface="Miriam Fixed" pitchFamily="49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4929199"/>
            <a:ext cx="34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804"/>
                </a:solidFill>
                <a:cs typeface="Arial" charset="0"/>
              </a:rPr>
              <a:t>Автор: </a:t>
            </a:r>
          </a:p>
          <a:p>
            <a:r>
              <a:rPr lang="ru-RU" dirty="0" smtClean="0">
                <a:solidFill>
                  <a:srgbClr val="000804"/>
                </a:solidFill>
                <a:cs typeface="Arial" charset="0"/>
              </a:rPr>
              <a:t>педагог дополнительного образования </a:t>
            </a:r>
          </a:p>
          <a:p>
            <a:r>
              <a:rPr lang="ru-RU" dirty="0" smtClean="0">
                <a:solidFill>
                  <a:srgbClr val="000804"/>
                </a:solidFill>
                <a:cs typeface="Arial" charset="0"/>
              </a:rPr>
              <a:t>Мишукова О.В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214422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Педагогический проект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6286521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C05"/>
                </a:solidFill>
                <a:cs typeface="Arial" charset="0"/>
              </a:rPr>
              <a:t>п. Первомайский,2017г</a:t>
            </a:r>
            <a:r>
              <a:rPr lang="ru-RU" dirty="0" smtClean="0">
                <a:solidFill>
                  <a:srgbClr val="000C05"/>
                </a:solidFill>
                <a:cs typeface="Arial" charset="0"/>
              </a:rPr>
              <a:t>.</a:t>
            </a:r>
            <a:endParaRPr lang="ru-RU" dirty="0">
              <a:solidFill>
                <a:srgbClr val="000C0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357166"/>
            <a:ext cx="492919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Constantia" pitchFamily="18" charset="0"/>
                <a:cs typeface="Gisha" pitchFamily="34" charset="-79"/>
              </a:rPr>
              <a:t>СРОКИ РЕАЛИЗАЦИИ ПРОЕКТА: 2016-2018гг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Georgia" pitchFamily="18" charset="0"/>
                <a:cs typeface="Gisha" pitchFamily="34" charset="-79"/>
              </a:rPr>
              <a:t>.</a:t>
            </a:r>
            <a:endParaRPr lang="ru-RU" sz="2400" b="1" dirty="0">
              <a:solidFill>
                <a:schemeClr val="accent6">
                  <a:lumMod val="10000"/>
                </a:schemeClr>
              </a:solidFill>
              <a:latin typeface="Georgia" pitchFamily="18" charset="0"/>
              <a:cs typeface="Gisha" pitchFamily="34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285861"/>
            <a:ext cx="61436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indent="0" algn="ctr">
              <a:lnSpc>
                <a:spcPct val="150000"/>
              </a:lnSpc>
              <a:defRPr/>
            </a:pPr>
            <a:r>
              <a:rPr lang="ru-RU" sz="2400" dirty="0">
                <a:solidFill>
                  <a:srgbClr val="92D050"/>
                </a:solidFill>
                <a:latin typeface="Georgia" pitchFamily="18" charset="0"/>
                <a:cs typeface="Times New Roman" pitchFamily="18" charset="0"/>
              </a:rPr>
              <a:t>База реализации</a:t>
            </a:r>
            <a:r>
              <a:rPr lang="ru-RU" sz="2400" dirty="0" smtClean="0">
                <a:solidFill>
                  <a:srgbClr val="92D050"/>
                </a:solidFill>
                <a:latin typeface="Georgia" pitchFamily="18" charset="0"/>
                <a:cs typeface="Times New Roman" pitchFamily="18" charset="0"/>
              </a:rPr>
              <a:t>:</a:t>
            </a:r>
          </a:p>
          <a:p>
            <a:pPr marL="274320" indent="-274320" algn="ctr">
              <a:defRPr/>
            </a:pP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      Дом Детского творчества</a:t>
            </a:r>
          </a:p>
          <a:p>
            <a:pPr marL="274320" indent="-274320" algn="ctr">
              <a:defRPr/>
            </a:pP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        Первомайского 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района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Тамбовской области</a:t>
            </a:r>
            <a:endParaRPr lang="ru-RU" sz="2000" dirty="0">
              <a:latin typeface="Georgia" pitchFamily="18" charset="0"/>
              <a:cs typeface="Times New Roman" pitchFamily="18" charset="0"/>
            </a:endParaRPr>
          </a:p>
          <a:p>
            <a:pPr marL="274320" indent="-274320" algn="ctr">
              <a:defRPr/>
            </a:pPr>
            <a:r>
              <a:rPr lang="ru-RU" sz="2000" dirty="0">
                <a:latin typeface="Georgia" pitchFamily="18" charset="0"/>
                <a:cs typeface="Times New Roman" pitchFamily="18" charset="0"/>
              </a:rPr>
              <a:t>Участники проекта: учащиеся творческого объединения «Аэробика»</a:t>
            </a:r>
          </a:p>
        </p:txBody>
      </p:sp>
      <p:pic>
        <p:nvPicPr>
          <p:cNvPr id="4" name="Picture 2" descr="C:\Documents and Settings\Loner\Рабочий стол\ФОТО\IMG_2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2968" y="3143248"/>
            <a:ext cx="61166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00042"/>
            <a:ext cx="8221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Gisha" pitchFamily="34" charset="-79"/>
              </a:rPr>
              <a:t>Методы  исследования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000240"/>
            <a:ext cx="6000776" cy="2895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92D050"/>
                </a:solidFill>
                <a:latin typeface="Georgia" pitchFamily="18" charset="0"/>
                <a:cs typeface="Arial" charset="0"/>
              </a:rPr>
              <a:t>Анализ данных о ребёнке;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92D050"/>
                </a:solidFill>
                <a:latin typeface="Georgia" pitchFamily="18" charset="0"/>
                <a:cs typeface="Arial" charset="0"/>
              </a:rPr>
              <a:t>Психологические тесты;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92D050"/>
                </a:solidFill>
                <a:latin typeface="Georgia" pitchFamily="18" charset="0"/>
                <a:cs typeface="Arial" charset="0"/>
              </a:rPr>
              <a:t>Анкетирование</a:t>
            </a:r>
            <a:r>
              <a:rPr lang="ru-RU" sz="3200" dirty="0" smtClean="0">
                <a:solidFill>
                  <a:srgbClr val="92D050"/>
                </a:solidFill>
                <a:latin typeface="Georgia" pitchFamily="18" charset="0"/>
              </a:rPr>
              <a:t>.</a:t>
            </a:r>
            <a:endParaRPr lang="ru-RU" sz="3200" dirty="0" smtClean="0">
              <a:solidFill>
                <a:srgbClr val="92D05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71480"/>
            <a:ext cx="642942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Основные этапы реализации проекта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000240"/>
            <a:ext cx="67151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диагностика</a:t>
            </a: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, анализ состояния учащихся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274320" indent="-274320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274320" indent="-27432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подбор упражнений, игр, развивающих заданий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274320" indent="-274320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274320" indent="-27432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мониторинг уровня здоровья: физического, психологического и нравственного.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1285860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FF00"/>
                </a:solidFill>
                <a:latin typeface="Georgia" pitchFamily="18" charset="0"/>
              </a:rPr>
              <a:t>Подготовительный этап</a:t>
            </a:r>
            <a:endParaRPr lang="ru-RU" sz="2400" b="1" i="1" u="sng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ru-RU" sz="2400" b="1" i="1" u="sng" dirty="0" smtClean="0">
                <a:solidFill>
                  <a:srgbClr val="FFFF00"/>
                </a:solidFill>
                <a:latin typeface="Georgia" pitchFamily="18" charset="0"/>
                <a:cs typeface="Arial" charset="0"/>
              </a:rPr>
              <a:t>оздоровительно- развивающий:</a:t>
            </a:r>
          </a:p>
          <a:p>
            <a:pPr algn="ctr">
              <a:buFont typeface="Wingdings" pitchFamily="2" charset="2"/>
              <a:buChar char="§"/>
            </a:pPr>
            <a:endParaRPr lang="ru-RU" sz="2400" i="1" u="sng" dirty="0" smtClean="0">
              <a:latin typeface="Georgia" pitchFamily="18" charset="0"/>
              <a:cs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Georgia" pitchFamily="18" charset="0"/>
                <a:cs typeface="Arial" charset="0"/>
              </a:rPr>
              <a:t> разработка дидактико-методического материала;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Georgia" pitchFamily="18" charset="0"/>
                <a:cs typeface="Arial" charset="0"/>
              </a:rPr>
              <a:t>разработка и проведение занятий;</a:t>
            </a:r>
            <a:endParaRPr lang="ru-RU" sz="2400" u="sng" dirty="0" smtClean="0">
              <a:latin typeface="Georgia" pitchFamily="18" charset="0"/>
              <a:cs typeface="Arial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endParaRPr lang="ru-RU" sz="2400" i="1" u="sng" dirty="0" smtClean="0">
              <a:solidFill>
                <a:srgbClr val="000804"/>
              </a:solidFill>
              <a:latin typeface="Georgia" pitchFamily="18" charset="0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1" u="sng" dirty="0" smtClean="0">
                <a:solidFill>
                  <a:srgbClr val="FFFF00"/>
                </a:solidFill>
                <a:latin typeface="Georgia" pitchFamily="18" charset="0"/>
                <a:cs typeface="Arial" charset="0"/>
              </a:rPr>
              <a:t>контрольно- аналитический: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Georgia" pitchFamily="18" charset="0"/>
                <a:cs typeface="Arial" charset="0"/>
              </a:rPr>
              <a:t>обработка и анализ результатов реализации проекта;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Georgia" pitchFamily="18" charset="0"/>
                <a:cs typeface="Arial" charset="0"/>
              </a:rPr>
              <a:t>обработка дидактико-методического обеспечения;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Georgia" pitchFamily="18" charset="0"/>
                <a:cs typeface="Arial" charset="0"/>
              </a:rPr>
              <a:t>подготовка методических рекомендаций</a:t>
            </a:r>
            <a:endParaRPr lang="ru-RU" sz="2400" dirty="0" smtClean="0"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7"/>
            <a:ext cx="71438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804"/>
                </a:solidFill>
                <a:latin typeface="Georgia" pitchFamily="18" charset="0"/>
                <a:cs typeface="Arial" pitchFamily="34" charset="0"/>
              </a:rPr>
              <a:t>Критерии оценки результативности реализации проекта</a:t>
            </a:r>
            <a:br>
              <a:rPr lang="ru-RU" sz="2000" dirty="0" smtClean="0">
                <a:solidFill>
                  <a:srgbClr val="000804"/>
                </a:solidFill>
                <a:latin typeface="Georgia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804"/>
                </a:solidFill>
                <a:latin typeface="Georgia" pitchFamily="18" charset="0"/>
                <a:cs typeface="Arial" pitchFamily="34" charset="0"/>
              </a:rPr>
              <a:t>уровень физического здоровья</a:t>
            </a:r>
            <a:br>
              <a:rPr lang="ru-RU" sz="2000" dirty="0" smtClean="0">
                <a:solidFill>
                  <a:srgbClr val="000804"/>
                </a:solidFill>
                <a:latin typeface="Georgia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804"/>
                </a:solidFill>
                <a:latin typeface="Georgia" pitchFamily="18" charset="0"/>
                <a:cs typeface="Arial" pitchFamily="34" charset="0"/>
              </a:rPr>
              <a:t>состояние опорно-двигательного аппарата ( в  %)</a:t>
            </a:r>
            <a:br>
              <a:rPr lang="ru-RU" sz="2000" dirty="0" smtClean="0">
                <a:solidFill>
                  <a:srgbClr val="000804"/>
                </a:solidFill>
                <a:latin typeface="Georgia" pitchFamily="18" charset="0"/>
                <a:cs typeface="Arial" pitchFamily="34" charset="0"/>
              </a:rPr>
            </a:br>
            <a:endParaRPr lang="ru-RU" sz="2000" dirty="0">
              <a:latin typeface="Georgia" pitchFamily="18" charset="0"/>
            </a:endParaRPr>
          </a:p>
        </p:txBody>
      </p:sp>
      <p:graphicFrame>
        <p:nvGraphicFramePr>
          <p:cNvPr id="9" name="Содержимое 5"/>
          <p:cNvGraphicFramePr>
            <a:graphicFrameLocks noGrp="1"/>
          </p:cNvGraphicFramePr>
          <p:nvPr/>
        </p:nvGraphicFramePr>
        <p:xfrm>
          <a:off x="1285852" y="1857364"/>
          <a:ext cx="7286676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00042"/>
            <a:ext cx="4572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Уровень заболеваемости</a:t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(пропуски по болезни)</a:t>
            </a:r>
            <a:endParaRPr lang="ru-RU" sz="24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/>
        </p:nvGraphicFramePr>
        <p:xfrm>
          <a:off x="1000100" y="1500174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00105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Уровень психического здоровья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уровень самооценки</a:t>
            </a:r>
            <a:endParaRPr lang="ru-RU" sz="2800" b="1" dirty="0">
              <a:latin typeface="Georgia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/>
        </p:nvGraphicFramePr>
        <p:xfrm>
          <a:off x="457200" y="1500174"/>
          <a:ext cx="8115328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00042"/>
            <a:ext cx="599555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Уровень личной тревожности</a:t>
            </a:r>
            <a:endParaRPr lang="ru-RU" sz="2800" b="1" dirty="0">
              <a:latin typeface="Georgia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/>
        </p:nvGraphicFramePr>
        <p:xfrm>
          <a:off x="457200" y="1571612"/>
          <a:ext cx="8115328" cy="488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7"/>
            <a:ext cx="7143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Уровень нравственного здоровья</a:t>
            </a:r>
            <a:b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уровень воспитанности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/>
        </p:nvGraphicFramePr>
        <p:xfrm>
          <a:off x="500034" y="1500174"/>
          <a:ext cx="8429684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85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УРОВЕНЬ ОСВОЕНИЯ ПРОГРАММЫ «АЭРОБИКА"</a:t>
            </a:r>
            <a:endParaRPr lang="ru-RU" sz="24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/>
        </p:nvGraphicFramePr>
        <p:xfrm>
          <a:off x="1071538" y="1500174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96247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Актуальность  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проблемы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071538" y="1397000"/>
          <a:ext cx="721523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00"/>
                </a:solidFill>
                <a:cs typeface="Gisha" pitchFamily="34" charset="-79"/>
              </a:rPr>
              <a:t>СОХРАННОСТЬ КОНТИНГЕНТА УЧАЩИХСЯ</a:t>
            </a:r>
            <a:endParaRPr lang="ru-RU" sz="2800" b="1" dirty="0">
              <a:solidFill>
                <a:srgbClr val="FFFF00"/>
              </a:solidFill>
              <a:cs typeface="Gisha" pitchFamily="34" charset="-79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/>
        </p:nvGraphicFramePr>
        <p:xfrm>
          <a:off x="1357290" y="1500174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Loner\Рабочий стол\ФОТО\IMG_2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Loner\Рабочий стол\ФОТО\IMG_25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7650163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Loner\Рабочий стол\ФОТО\IMG_2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7643813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500042"/>
            <a:ext cx="224292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C05"/>
                </a:solidFill>
                <a:latin typeface="Georgia" pitchFamily="18" charset="0"/>
              </a:rPr>
              <a:t>Выводы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362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500174"/>
            <a:ext cx="6286544" cy="41549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Наблюдается положительная динамика уровня здоровья учащихся, участвующих в проекте. Они стали реже болеть, повысилась их самооценка, снизился уровень личной тревожности, а уровень воспитанности значительно повысился. У учащихся есть большое желание продолжать проект по формированию здорового образа жизни.</a:t>
            </a:r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Loner\Рабочий стол\ФОТО\IMG_2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14313"/>
            <a:ext cx="599440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642918"/>
            <a:ext cx="4115229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804"/>
                </a:solidFill>
                <a:latin typeface="Georgia" pitchFamily="18" charset="0"/>
              </a:rPr>
              <a:t>Информационные ресурсы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357298"/>
            <a:ext cx="77867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rgbClr val="000804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Е.С.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Крючек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Аэробика. Содержание и методика проведения оздоровительных мероприятий.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Учебно-метод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пос. – М.: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Терра-Спорт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Олимпия Пресс, 2009</a:t>
            </a:r>
          </a:p>
          <a:p>
            <a:pPr marL="609600" indent="-609600">
              <a:buClr>
                <a:srgbClr val="000804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Т.А.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Кудра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Аэробика и здоровый образ жизни: учеб. пос. Владивостокского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пед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Института,2011</a:t>
            </a:r>
          </a:p>
          <a:p>
            <a:pPr marL="609600" indent="-609600">
              <a:buClr>
                <a:srgbClr val="000804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Т.С.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Лисицкая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Сиднева Л.В. Аэробика. Теория и методика. – М.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Терра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–Спорт,2002.</a:t>
            </a:r>
          </a:p>
          <a:p>
            <a:pPr marL="609600" indent="-609600">
              <a:buClr>
                <a:srgbClr val="000804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Т.С.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Овчинникова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Двигательный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игротренинг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для школьников. М.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ФиС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2005</a:t>
            </a:r>
          </a:p>
          <a:p>
            <a:pPr marL="609600" indent="-609600">
              <a:buClr>
                <a:srgbClr val="000804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С.А.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Цабыбин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Здоровьесберегающие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технологии в образовательном процессе, Волгоград, изд-во «Учитель»,2009.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609600" indent="-609600">
              <a:buClr>
                <a:srgbClr val="000804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www.http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//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health.ru</a:t>
            </a:r>
          </a:p>
          <a:p>
            <a:pPr marL="609600" indent="-609600">
              <a:buClr>
                <a:srgbClr val="000804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www. http// dance-studio.ru</a:t>
            </a:r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Loner\Рабочий стол\ФОТО\IMG_2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3225" y="2428869"/>
            <a:ext cx="582348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14546" y="214290"/>
            <a:ext cx="4786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extrusionH="57150"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НОВИЗНА</a:t>
            </a:r>
            <a:endParaRPr lang="ru-RU" sz="5400" b="1" dirty="0">
              <a:ln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214422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Georgia" pitchFamily="18" charset="0"/>
                <a:cs typeface="Arial" charset="0"/>
              </a:rPr>
              <a:t>В образовательный процесс  продуктивно введены   информационные технологии</a:t>
            </a:r>
            <a:r>
              <a:rPr lang="ru-RU" sz="2400" dirty="0">
                <a:solidFill>
                  <a:srgbClr val="000C05"/>
                </a:solidFill>
                <a:latin typeface="Georgia" pitchFamily="18" charset="0"/>
                <a:cs typeface="Arial" charset="0"/>
              </a:rPr>
              <a:t>.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2571736" y="428604"/>
            <a:ext cx="4000528" cy="1357322"/>
          </a:xfrm>
          <a:prstGeom prst="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86050" y="85723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804"/>
                </a:solidFill>
                <a:latin typeface="Georgia" pitchFamily="18" charset="0"/>
                <a:cs typeface="Gisha" pitchFamily="34" charset="-79"/>
              </a:rPr>
              <a:t>Противоречия</a:t>
            </a:r>
            <a:endParaRPr lang="ru-RU" sz="2800" b="1" dirty="0">
              <a:latin typeface="Georgia" pitchFamily="18" charset="0"/>
              <a:cs typeface="Gisha" pitchFamily="34" charset="-79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878965">
            <a:off x="2732886" y="1720731"/>
            <a:ext cx="606385" cy="135732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3214686"/>
            <a:ext cx="3357586" cy="24006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6">
                    <a:lumMod val="10000"/>
                  </a:schemeClr>
                </a:solidFill>
                <a:latin typeface="Georgia" pitchFamily="18" charset="0"/>
                <a:cs typeface="Gisha" pitchFamily="34" charset="-79"/>
              </a:rPr>
              <a:t>Между состоянием здоровья  учащихся и требованиями, предъявляемыми к занятиям аэробикой.</a:t>
            </a:r>
            <a:endParaRPr lang="ru-RU" sz="2000" b="1" i="1" dirty="0" smtClean="0">
              <a:solidFill>
                <a:schemeClr val="accent6">
                  <a:lumMod val="10000"/>
                </a:schemeClr>
              </a:solidFill>
              <a:latin typeface="Georgia" pitchFamily="18" charset="0"/>
              <a:cs typeface="Gisha" pitchFamily="34" charset="-79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9857181">
            <a:off x="5220563" y="1847774"/>
            <a:ext cx="606385" cy="135732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3214686"/>
            <a:ext cx="3714776" cy="24006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err="1" smtClean="0">
                <a:solidFill>
                  <a:srgbClr val="000C05"/>
                </a:solidFill>
                <a:latin typeface="Georgia" pitchFamily="18" charset="0"/>
                <a:cs typeface="Gisha" pitchFamily="34" charset="-79"/>
              </a:rPr>
              <a:t>Несформированностью</a:t>
            </a:r>
            <a:r>
              <a:rPr lang="ru-RU" sz="2000" b="1" i="1" dirty="0" smtClean="0">
                <a:solidFill>
                  <a:srgbClr val="000C05"/>
                </a:solidFill>
                <a:latin typeface="Georgia" pitchFamily="18" charset="0"/>
                <a:cs typeface="Gisha" pitchFamily="34" charset="-79"/>
              </a:rPr>
              <a:t> навыков  здорового образа жизни и необходимостью их формирования.</a:t>
            </a:r>
            <a:endParaRPr lang="ru-RU" sz="2000" b="1" i="1" dirty="0" smtClean="0">
              <a:solidFill>
                <a:srgbClr val="000C05"/>
              </a:solidFill>
              <a:latin typeface="Georgia" pitchFamily="18" charset="0"/>
              <a:cs typeface="Gisha" pitchFamily="34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357422" y="428604"/>
            <a:ext cx="457203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571480"/>
            <a:ext cx="3429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Гипотеза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214554"/>
            <a:ext cx="7572428" cy="33477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Если в процессе занятий аэробикой будет разработана система работы с детьми по оздоровлению с использованием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здоровьесберегающих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 технологий, то физические качества учащихся будут развиваться, а здоровье сохраняться и укрепляться</a:t>
            </a:r>
            <a:r>
              <a:rPr lang="ru-RU" dirty="0" smtClean="0">
                <a:solidFill>
                  <a:srgbClr val="000804"/>
                </a:solidFill>
                <a:latin typeface="Arial" charset="0"/>
                <a:cs typeface="Arial" charset="0"/>
              </a:rPr>
              <a:t>.</a:t>
            </a:r>
            <a:endParaRPr lang="ru-RU" dirty="0" smtClean="0">
              <a:solidFill>
                <a:srgbClr val="000804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571480"/>
            <a:ext cx="292895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804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Цель проекта</a:t>
            </a:r>
            <a:endParaRPr lang="ru-RU" sz="3200" dirty="0"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785926"/>
            <a:ext cx="6286544" cy="33239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u="sng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Сохранить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, </a:t>
            </a:r>
            <a:r>
              <a:rPr lang="ru-RU" sz="2800" u="sng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укрепить 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и </a:t>
            </a:r>
            <a:r>
              <a:rPr lang="ru-RU" sz="2800" u="sng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развить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 здоровье учащихся путём комплекса мер и мероприятий, обеспечивающих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здоровьесберегающую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 среду.</a:t>
            </a:r>
            <a:endParaRPr lang="ru-RU" sz="2800" dirty="0" smtClean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357166"/>
            <a:ext cx="3857652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  <a:latin typeface="Georgia" pitchFamily="18" charset="0"/>
                <a:cs typeface="Arial" pitchFamily="34" charset="0"/>
              </a:rPr>
              <a:t>Задачи проекта</a:t>
            </a:r>
            <a:endParaRPr lang="ru-RU" sz="32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285860"/>
            <a:ext cx="2865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u="sng" dirty="0" smtClean="0">
                <a:latin typeface="Georgia" pitchFamily="18" charset="0"/>
                <a:cs typeface="Arial" charset="0"/>
              </a:rPr>
              <a:t>образовательные</a:t>
            </a:r>
            <a:endParaRPr lang="ru-RU" sz="2400" i="1" u="sng" dirty="0" smtClean="0">
              <a:latin typeface="Georgia" pitchFamily="18" charset="0"/>
              <a:cs typeface="Arial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28596" y="1928802"/>
            <a:ext cx="2714644" cy="23574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214555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C05"/>
                </a:solidFill>
                <a:latin typeface="Georgia" pitchFamily="18" charset="0"/>
                <a:cs typeface="Arial" charset="0"/>
              </a:rPr>
              <a:t>Научить технике исполнения упражнений аэробики</a:t>
            </a:r>
            <a:endParaRPr lang="ru-RU" dirty="0" smtClean="0">
              <a:solidFill>
                <a:srgbClr val="000C05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286380" y="1643050"/>
            <a:ext cx="3429024" cy="24288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00694" y="2000240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C05"/>
                </a:solidFill>
                <a:latin typeface="Georgia" pitchFamily="18" charset="0"/>
                <a:cs typeface="Arial" charset="0"/>
              </a:rPr>
              <a:t>Научить организовывать свою жизнедеятельность в соответствии с понятием «здоровый образ жизни»</a:t>
            </a:r>
            <a:endParaRPr lang="ru-RU" dirty="0" smtClean="0">
              <a:solidFill>
                <a:srgbClr val="000C05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142976" y="4429132"/>
            <a:ext cx="2714644" cy="16430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57290" y="471488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0C05"/>
                </a:solidFill>
                <a:latin typeface="Georgia" pitchFamily="18" charset="0"/>
                <a:cs typeface="Arial" charset="0"/>
              </a:rPr>
              <a:t>Развитие гибкости тела</a:t>
            </a:r>
            <a:endParaRPr lang="ru-RU" dirty="0" smtClean="0">
              <a:solidFill>
                <a:srgbClr val="000C05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714876" y="4572008"/>
            <a:ext cx="3786214" cy="16430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214942" y="4857760"/>
            <a:ext cx="350046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C05"/>
                </a:solidFill>
                <a:latin typeface="Georgia" pitchFamily="18" charset="0"/>
                <a:cs typeface="Arial" charset="0"/>
              </a:rPr>
              <a:t>Тренировка вестибулярного аппарата, снятие стресса</a:t>
            </a:r>
            <a:endParaRPr lang="ru-RU" dirty="0" smtClean="0">
              <a:solidFill>
                <a:srgbClr val="000C05"/>
              </a:solidFill>
              <a:latin typeface="Arial" charset="0"/>
              <a:cs typeface="Arial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571736" y="1714488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000232" y="2714620"/>
            <a:ext cx="285752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3393273" y="2678901"/>
            <a:ext cx="292895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072066" y="1714488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500042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u="sng" dirty="0" smtClean="0"/>
              <a:t>развивающие</a:t>
            </a:r>
            <a:endParaRPr lang="ru-RU" sz="3600" i="1" u="sng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643050"/>
            <a:ext cx="300039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694" y="1428736"/>
            <a:ext cx="314327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4857760"/>
            <a:ext cx="378621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8" y="3571876"/>
            <a:ext cx="3000396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3071810"/>
            <a:ext cx="3000396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4348" y="1714489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  <a:cs typeface="Gisha" pitchFamily="34" charset="-79"/>
              </a:rPr>
              <a:t>Развитие координации движений</a:t>
            </a:r>
            <a:endParaRPr lang="ru-RU" sz="2400" dirty="0">
              <a:solidFill>
                <a:srgbClr val="002060"/>
              </a:solidFill>
              <a:latin typeface="Georgia" pitchFamily="18" charset="0"/>
              <a:cs typeface="Gisha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1643050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  <a:cs typeface="Gisha" pitchFamily="34" charset="-79"/>
              </a:rPr>
              <a:t>Развитие чёткости и собранности действий</a:t>
            </a:r>
            <a:endParaRPr lang="ru-RU" sz="2400" dirty="0">
              <a:solidFill>
                <a:srgbClr val="002060"/>
              </a:solidFill>
              <a:latin typeface="Georgia" pitchFamily="18" charset="0"/>
              <a:cs typeface="Gisha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3143248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  <a:cs typeface="Gisha" pitchFamily="34" charset="-79"/>
              </a:rPr>
              <a:t>Развитие мышечной и двигательной памяти</a:t>
            </a:r>
            <a:endParaRPr lang="ru-RU" sz="2400" dirty="0">
              <a:solidFill>
                <a:srgbClr val="002060"/>
              </a:solidFill>
              <a:latin typeface="Georgia" pitchFamily="18" charset="0"/>
              <a:cs typeface="Gisha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446" y="3643314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  <a:cs typeface="Gisha" pitchFamily="34" charset="-79"/>
              </a:rPr>
              <a:t>Развитие двигательных качеств, силы, выносливости, быстроты реакции</a:t>
            </a:r>
            <a:endParaRPr lang="ru-RU" sz="2400" dirty="0">
              <a:solidFill>
                <a:srgbClr val="002060"/>
              </a:solidFill>
              <a:latin typeface="Georgia" pitchFamily="18" charset="0"/>
              <a:cs typeface="Gisha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728" y="507207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  <a:cs typeface="Gisha" pitchFamily="34" charset="-79"/>
              </a:rPr>
              <a:t>Развитие воображения, наблюдательности</a:t>
            </a:r>
            <a:endParaRPr lang="ru-RU" sz="2400" dirty="0">
              <a:solidFill>
                <a:srgbClr val="002060"/>
              </a:solidFill>
              <a:latin typeface="Georgia" pitchFamily="18" charset="0"/>
              <a:cs typeface="Gisha" pitchFamily="34" charset="-79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2928926" y="1071546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607455" y="1893083"/>
            <a:ext cx="200026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285190" y="2928934"/>
            <a:ext cx="371557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2"/>
          </p:cNvCxnSpPr>
          <p:nvPr/>
        </p:nvCxnSpPr>
        <p:spPr>
          <a:xfrm rot="16200000" flipH="1">
            <a:off x="3787877" y="1716182"/>
            <a:ext cx="2496940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072066" y="1071546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u="sng" dirty="0" smtClean="0">
                <a:latin typeface="Georgia" pitchFamily="18" charset="0"/>
              </a:rPr>
              <a:t>воспитательные:</a:t>
            </a:r>
          </a:p>
        </p:txBody>
      </p:sp>
      <p:sp>
        <p:nvSpPr>
          <p:cNvPr id="3" name="Овал 2"/>
          <p:cNvSpPr/>
          <p:nvPr/>
        </p:nvSpPr>
        <p:spPr>
          <a:xfrm>
            <a:off x="500034" y="1428736"/>
            <a:ext cx="3071834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500694" y="1571612"/>
            <a:ext cx="285752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57224" y="3857628"/>
            <a:ext cx="3500462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86314" y="3929066"/>
            <a:ext cx="300039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1643050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Формирование положительных качеств личности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2000240"/>
            <a:ext cx="23574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804"/>
                </a:solidFill>
                <a:latin typeface="Georgia" pitchFamily="18" charset="0"/>
              </a:rPr>
              <a:t>Воспитание взаимоуважения</a:t>
            </a:r>
            <a:endParaRPr lang="ru-RU" dirty="0" smtClean="0">
              <a:solidFill>
                <a:srgbClr val="000804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4071942"/>
            <a:ext cx="228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804"/>
                </a:solidFill>
                <a:latin typeface="Georgia" pitchFamily="18" charset="0"/>
              </a:rPr>
              <a:t>Воспитание активности, инициативности, творческого мышления.</a:t>
            </a:r>
          </a:p>
          <a:p>
            <a:pPr algn="ctr"/>
            <a:endParaRPr lang="ru-RU" sz="20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4143380"/>
            <a:ext cx="2143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804"/>
                </a:solidFill>
                <a:latin typeface="Georgia" pitchFamily="18" charset="0"/>
              </a:rPr>
              <a:t>Воспитание чувства коллективизма, товарищества</a:t>
            </a:r>
          </a:p>
          <a:p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72066" y="1142984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000364" y="1142984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393141" y="1893083"/>
            <a:ext cx="271464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</p:cNvCxnSpPr>
          <p:nvPr/>
        </p:nvCxnSpPr>
        <p:spPr>
          <a:xfrm rot="16200000" flipH="1">
            <a:off x="3542785" y="2256908"/>
            <a:ext cx="2844249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251</TotalTime>
  <Words>556</Words>
  <Application>Microsoft Office PowerPoint</Application>
  <PresentationFormat>Экран (4:3)</PresentationFormat>
  <Paragraphs>104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Литейная</vt:lpstr>
      <vt:lpstr>Муниципальное бюджетное образовательное учреждение  дополнительного образования «Дом детского творчества» Первомайского района Тамбовской области </vt:lpstr>
      <vt:lpstr>Актуальность   проблемы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дополнительного образования «Дом детского творчества» Первомайского района Тамбовской области</dc:title>
  <dc:creator>Лорик</dc:creator>
  <cp:lastModifiedBy>Лорик</cp:lastModifiedBy>
  <cp:revision>26</cp:revision>
  <dcterms:created xsi:type="dcterms:W3CDTF">2018-12-25T16:59:18Z</dcterms:created>
  <dcterms:modified xsi:type="dcterms:W3CDTF">2018-12-25T21:11:16Z</dcterms:modified>
</cp:coreProperties>
</file>